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1"/>
  </p:handoutMasterIdLst>
  <p:sldIdLst>
    <p:sldId id="256" r:id="rId3"/>
    <p:sldId id="257" r:id="rId5"/>
    <p:sldId id="258" r:id="rId6"/>
    <p:sldId id="259" r:id="rId7"/>
    <p:sldId id="260" r:id="rId8"/>
    <p:sldId id="261" r:id="rId9"/>
    <p:sldId id="262" r:id="rId10"/>
    <p:sldId id="263" r:id="rId11"/>
    <p:sldId id="264" r:id="rId12"/>
    <p:sldId id="266" r:id="rId13"/>
    <p:sldId id="265" r:id="rId14"/>
    <p:sldId id="267" r:id="rId15"/>
    <p:sldId id="268" r:id="rId16"/>
    <p:sldId id="269" r:id="rId17"/>
    <p:sldId id="272" r:id="rId18"/>
    <p:sldId id="270" r:id="rId19"/>
    <p:sldId id="273" r:id="rId20"/>
    <p:sldId id="274" r:id="rId21"/>
    <p:sldId id="271" r:id="rId22"/>
    <p:sldId id="276" r:id="rId23"/>
    <p:sldId id="277" r:id="rId24"/>
    <p:sldId id="275" r:id="rId25"/>
    <p:sldId id="278" r:id="rId26"/>
    <p:sldId id="279" r:id="rId27"/>
    <p:sldId id="280" r:id="rId28"/>
    <p:sldId id="281" r:id="rId29"/>
    <p:sldId id="282" r:id="rId30"/>
    <p:sldId id="283" r:id="rId31"/>
    <p:sldId id="284"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handoutMaster" Target="handoutMasters/handoutMaster1.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12457668YGHJHF</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12457668YGHJHF</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r>
              <a:rPr lang="en-US"/>
              <a:t>DEPARTMENT OF PHARMACEUTICAL ANALYSIS</a:t>
            </a:r>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r>
              <a:rPr lang="en-US"/>
              <a:t>DEPARTMENT OF PHARMACEUTICAL ANALYSIS</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r>
              <a:rPr lang="en-US"/>
              <a:t>DEPARTMENT OF PHARMACEUTICAL ANALYSIS</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r>
              <a:rPr lang="en-US"/>
              <a:t>DEPARTMENT OF PHARMACEUTICAL ANALYSIS</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r>
              <a:rPr lang="en-US"/>
              <a:t>DEPARTMENT OF PHARMACEUTICAL ANALYSIS</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r>
              <a:rPr lang="en-US"/>
              <a:t>DEPARTMENT OF PHARMACEUTICAL ANALYSIS</a:t>
            </a:r>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r>
              <a:rPr lang="en-US"/>
              <a:t>DEPARTMENT OF PHARMACEUTICAL ANALYSIS</a:t>
            </a:r>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r>
              <a:rPr lang="en-US"/>
              <a:t>DEPARTMENT OF PHARMACEUTICAL ANALYSIS</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r>
              <a:rPr lang="en-US"/>
              <a:t>DEPARTMENT OF PHARMACEUTICAL ANALYSIS</a:t>
            </a:r>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r>
              <a:rPr lang="en-US"/>
              <a:t>DEPARTMENT OF PHARMACEUTICAL ANALYSIS</a:t>
            </a:r>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r>
              <a:rPr lang="en-US"/>
              <a:t>DEPARTMENT OF PHARMACEUTICAL ANALYSIS</a:t>
            </a:r>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r>
              <a:rPr lang="en-US"/>
              <a:t>DEPARTMENT OF PHARMACEUTICAL ANALYSIS</a:t>
            </a:r>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hf sldNum="0" hd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325" y="766445"/>
            <a:ext cx="10942955" cy="1394460"/>
          </a:xfrm>
        </p:spPr>
        <p:txBody>
          <a:bodyPr/>
          <a:lstStyle/>
          <a:p>
            <a:r>
              <a:rPr lang="en-US" sz="2000">
                <a:latin typeface="Times New Roman" panose="02020603050405020304" charset="0"/>
                <a:cs typeface="Times New Roman" panose="02020603050405020304" charset="0"/>
                <a:sym typeface="+mn-ea"/>
              </a:rPr>
              <a:t>                             </a:t>
            </a:r>
            <a:br>
              <a:rPr lang="en-US" dirty="0"/>
            </a:br>
            <a:r>
              <a:rPr lang="en-US" dirty="0"/>
              <a:t>ERRORS IN PHARMACEUTICAL ANALYSIS</a:t>
            </a:r>
            <a:endParaRPr lang="en-US" dirty="0"/>
          </a:p>
        </p:txBody>
      </p:sp>
      <p:sp>
        <p:nvSpPr>
          <p:cNvPr id="3" name="Subtitle 2"/>
          <p:cNvSpPr>
            <a:spLocks noGrp="1"/>
          </p:cNvSpPr>
          <p:nvPr>
            <p:ph type="subTitle" idx="1"/>
          </p:nvPr>
        </p:nvSpPr>
        <p:spPr>
          <a:xfrm>
            <a:off x="6864985" y="4174490"/>
            <a:ext cx="4825365" cy="1098550"/>
          </a:xfrm>
        </p:spPr>
        <p:txBody>
          <a:bodyPr>
            <a:noAutofit/>
          </a:bodyPr>
          <a:lstStyle/>
          <a:p>
            <a:r>
              <a:rPr lang="en-US" sz="1500"/>
              <a:t>Mrs.M.BINDU</a:t>
            </a:r>
            <a:endParaRPr lang="en-US" sz="1500"/>
          </a:p>
          <a:p>
            <a:r>
              <a:rPr lang="en-US" sz="1500"/>
              <a:t>Asst.Professor</a:t>
            </a:r>
            <a:endParaRPr lang="en-US" sz="1500"/>
          </a:p>
          <a:p>
            <a:r>
              <a:rPr lang="en-US" sz="1500"/>
              <a:t>DEPARTMENT OF PHARMACEUTICAL ANALYSIS</a:t>
            </a:r>
            <a:endParaRPr lang="en-US" sz="1500"/>
          </a:p>
        </p:txBody>
      </p:sp>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911225"/>
            <a:ext cx="10515600" cy="5015865"/>
          </a:xfrm>
        </p:spPr>
        <p:txBody>
          <a:bodyPr/>
          <a:p>
            <a:pPr>
              <a:lnSpc>
                <a:spcPct val="180000"/>
              </a:lnSpc>
            </a:pPr>
            <a:r>
              <a:rPr lang="en-US" sz="2400">
                <a:latin typeface="Times New Roman" panose="02020603050405020304" charset="0"/>
                <a:cs typeface="Times New Roman" panose="02020603050405020304" charset="0"/>
                <a:sym typeface="+mn-ea"/>
              </a:rPr>
              <a:t>The 2nd method is to run several analyses of a reference material of known, accepted concentration of analyte.</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 The difference between the known concentration and that measured by analysis should reveal the error. </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If the results of analysis of a known reference std. are consistently high or low, then a determinate error is involved in the method. </a:t>
            </a:r>
            <a:endParaRPr lang="en-US" sz="2400">
              <a:latin typeface="Times New Roman" panose="02020603050405020304" charset="0"/>
              <a:cs typeface="Times New Roman" panose="02020603050405020304" charset="0"/>
            </a:endParaRPr>
          </a:p>
          <a:p>
            <a:pPr marL="0" indent="0">
              <a:lnSpc>
                <a:spcPct val="180000"/>
              </a:lnSpc>
              <a:buNone/>
            </a:pPr>
            <a:endParaRPr lang="en-US" sz="2400">
              <a:latin typeface="Times New Roman" panose="02020603050405020304" charset="0"/>
              <a:cs typeface="Times New Roman" panose="02020603050405020304" charset="0"/>
            </a:endParaRPr>
          </a:p>
          <a:p>
            <a:pPr>
              <a:lnSpc>
                <a:spcPct val="18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0110" y="797560"/>
            <a:ext cx="10515600" cy="5725160"/>
          </a:xfrm>
        </p:spPr>
        <p:txBody>
          <a:bodyPr>
            <a:normAutofit/>
          </a:bodyPr>
          <a:p>
            <a:pPr>
              <a:lnSpc>
                <a:spcPct val="190000"/>
              </a:lnSpc>
            </a:pPr>
            <a:r>
              <a:rPr lang="en-US" sz="2400">
                <a:latin typeface="Times New Roman" panose="02020603050405020304" charset="0"/>
                <a:cs typeface="Times New Roman" panose="02020603050405020304" charset="0"/>
                <a:sym typeface="+mn-ea"/>
              </a:rPr>
              <a:t>Determinate error can arise from :</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uncalibrated balances, </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improperly calibrated volumetric flasks or pipettes, 	</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malfunctioning instruments,</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impure chemicals, </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incorrect analytical procedures or techniques and </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analyst error. </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769620"/>
            <a:ext cx="10972800" cy="582613"/>
          </a:xfrm>
        </p:spPr>
        <p:txBody>
          <a:bodyPr/>
          <a:p>
            <a:r>
              <a:rPr lang="en-US" sz="2800">
                <a:solidFill>
                  <a:srgbClr val="FF0000"/>
                </a:solidFill>
                <a:latin typeface="Times New Roman" panose="02020603050405020304" charset="0"/>
                <a:cs typeface="Times New Roman" panose="02020603050405020304" charset="0"/>
                <a:sym typeface="+mn-ea"/>
              </a:rPr>
              <a:t>                                            Analyst error :</a:t>
            </a:r>
            <a:endParaRPr lang="en-US" sz="2800">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609600" y="1418590"/>
            <a:ext cx="10972800" cy="4953000"/>
          </a:xfrm>
        </p:spPr>
        <p:txBody>
          <a:bodyPr>
            <a:normAutofit/>
          </a:bodyPr>
          <a:p>
            <a:pPr>
              <a:lnSpc>
                <a:spcPct val="170000"/>
              </a:lnSpc>
            </a:pPr>
            <a:r>
              <a:rPr lang="en-US"/>
              <a:t> </a:t>
            </a:r>
            <a:r>
              <a:rPr lang="en-US" sz="2400">
                <a:latin typeface="Times New Roman" panose="02020603050405020304" charset="0"/>
                <a:cs typeface="Times New Roman" panose="02020603050405020304" charset="0"/>
              </a:rPr>
              <a:t>They may be the result of inexperience, insufficient training. </a:t>
            </a:r>
            <a:endParaRPr lang="en-US" sz="2400">
              <a:latin typeface="Times New Roman" panose="02020603050405020304" charset="0"/>
              <a:cs typeface="Times New Roman" panose="02020603050405020304" charset="0"/>
            </a:endParaRPr>
          </a:p>
          <a:p>
            <a:pPr>
              <a:lnSpc>
                <a:spcPct val="170000"/>
              </a:lnSpc>
            </a:pPr>
            <a:r>
              <a:rPr lang="en-US" sz="2400">
                <a:latin typeface="Times New Roman" panose="02020603050405020304" charset="0"/>
                <a:cs typeface="Times New Roman" panose="02020603050405020304" charset="0"/>
              </a:rPr>
              <a:t>An analyst may use the instrument incorrectly, Perhaps by placing the sample in the instrument incorrectly each time. </a:t>
            </a:r>
            <a:endParaRPr lang="en-US" sz="2400">
              <a:latin typeface="Times New Roman" panose="02020603050405020304" charset="0"/>
              <a:cs typeface="Times New Roman" panose="02020603050405020304" charset="0"/>
            </a:endParaRPr>
          </a:p>
          <a:p>
            <a:pPr>
              <a:lnSpc>
                <a:spcPct val="170000"/>
              </a:lnSpc>
            </a:pPr>
            <a:r>
              <a:rPr lang="en-US" sz="2400">
                <a:latin typeface="Times New Roman" panose="02020603050405020304" charset="0"/>
                <a:cs typeface="Times New Roman" panose="02020603050405020304" charset="0"/>
              </a:rPr>
              <a:t>Setting the instrument to the wrong conditions for analysis. </a:t>
            </a:r>
            <a:endParaRPr lang="en-US" sz="2400">
              <a:latin typeface="Times New Roman" panose="02020603050405020304" charset="0"/>
              <a:cs typeface="Times New Roman" panose="02020603050405020304" charset="0"/>
            </a:endParaRPr>
          </a:p>
          <a:p>
            <a:pPr>
              <a:lnSpc>
                <a:spcPct val="170000"/>
              </a:lnSpc>
            </a:pPr>
            <a:r>
              <a:rPr lang="en-US" sz="2400">
                <a:latin typeface="Times New Roman" panose="02020603050405020304" charset="0"/>
                <a:cs typeface="Times New Roman" panose="02020603050405020304" charset="0"/>
              </a:rPr>
              <a:t>Misreading a meniscus in a volumetric flask as high( or low) </a:t>
            </a:r>
            <a:endParaRPr lang="en-US" sz="2400">
              <a:latin typeface="Times New Roman" panose="02020603050405020304" charset="0"/>
              <a:cs typeface="Times New Roman" panose="02020603050405020304" charset="0"/>
            </a:endParaRPr>
          </a:p>
          <a:p>
            <a:pPr>
              <a:lnSpc>
                <a:spcPct val="17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00100"/>
            <a:ext cx="10972800" cy="582613"/>
          </a:xfrm>
        </p:spPr>
        <p:txBody>
          <a:bodyPr/>
          <a:p>
            <a:r>
              <a:rPr lang="en-US" sz="3200">
                <a:solidFill>
                  <a:srgbClr val="FF0000"/>
                </a:solidFill>
                <a:latin typeface="Times New Roman" panose="02020603050405020304" charset="0"/>
                <a:cs typeface="Times New Roman" panose="02020603050405020304" charset="0"/>
                <a:sym typeface="+mn-ea"/>
              </a:rPr>
              <a:t>              Operational and Personal errors </a:t>
            </a:r>
            <a:r>
              <a:rPr lang="en-US" sz="3200">
                <a:latin typeface="Times New Roman" panose="02020603050405020304" charset="0"/>
                <a:cs typeface="Times New Roman" panose="02020603050405020304" charset="0"/>
                <a:sym typeface="+mn-ea"/>
              </a:rPr>
              <a:t>:</a:t>
            </a:r>
            <a:endParaRPr lang="en-US" sz="3200">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838200" y="1563370"/>
            <a:ext cx="10515600" cy="4613910"/>
          </a:xfrm>
        </p:spPr>
        <p:txBody>
          <a:bodyPr>
            <a:normAutofit/>
          </a:bodyPr>
          <a:p>
            <a:pPr algn="just">
              <a:lnSpc>
                <a:spcPct val="140000"/>
              </a:lnSpc>
            </a:pPr>
            <a:r>
              <a:rPr lang="en-US" sz="2400">
                <a:latin typeface="Times New Roman" panose="02020603050405020304" charset="0"/>
                <a:cs typeface="Times New Roman" panose="02020603050405020304" charset="0"/>
                <a:sym typeface="+mn-ea"/>
              </a:rPr>
              <a:t> These are due to factors for which the individual analyst is responsible and are not connected with the method or procedure they form part of the personal equation of an observer. </a:t>
            </a:r>
            <a:endParaRPr lang="en-US" sz="2400">
              <a:latin typeface="Times New Roman" panose="02020603050405020304" charset="0"/>
              <a:cs typeface="Times New Roman" panose="02020603050405020304" charset="0"/>
              <a:sym typeface="+mn-ea"/>
            </a:endParaRPr>
          </a:p>
          <a:p>
            <a:pPr>
              <a:lnSpc>
                <a:spcPct val="140000"/>
              </a:lnSpc>
            </a:pPr>
            <a:r>
              <a:rPr lang="en-US" sz="2400">
                <a:latin typeface="Times New Roman" panose="02020603050405020304" charset="0"/>
                <a:cs typeface="Times New Roman" panose="02020603050405020304" charset="0"/>
                <a:sym typeface="+mn-ea"/>
              </a:rPr>
              <a:t>Examples are: </a:t>
            </a:r>
            <a:endParaRPr lang="en-US" sz="2400">
              <a:latin typeface="Times New Roman" panose="02020603050405020304" charset="0"/>
              <a:cs typeface="Times New Roman" panose="02020603050405020304" charset="0"/>
              <a:sym typeface="+mn-ea"/>
            </a:endParaRPr>
          </a:p>
          <a:p>
            <a:pPr marL="0" indent="0">
              <a:lnSpc>
                <a:spcPct val="140000"/>
              </a:lnSpc>
              <a:buNone/>
            </a:pPr>
            <a:r>
              <a:rPr lang="en-US" sz="2400">
                <a:latin typeface="Times New Roman" panose="02020603050405020304" charset="0"/>
                <a:cs typeface="Times New Roman" panose="02020603050405020304" charset="0"/>
                <a:sym typeface="+mn-ea"/>
              </a:rPr>
              <a:t>	Mechanical loss of materials in various steps of analysis. </a:t>
            </a:r>
            <a:endParaRPr lang="en-US" sz="2400">
              <a:latin typeface="Times New Roman" panose="02020603050405020304" charset="0"/>
              <a:cs typeface="Times New Roman" panose="02020603050405020304" charset="0"/>
              <a:sym typeface="+mn-ea"/>
            </a:endParaRPr>
          </a:p>
          <a:p>
            <a:pPr marL="0" indent="0">
              <a:lnSpc>
                <a:spcPct val="140000"/>
              </a:lnSpc>
              <a:buNone/>
            </a:pPr>
            <a:r>
              <a:rPr lang="en-US" sz="2400">
                <a:latin typeface="Times New Roman" panose="02020603050405020304" charset="0"/>
                <a:cs typeface="Times New Roman" panose="02020603050405020304" charset="0"/>
                <a:sym typeface="+mn-ea"/>
              </a:rPr>
              <a:t>	Underwashing or over washing of precipitates.</a:t>
            </a:r>
            <a:endParaRPr lang="en-US" sz="2400">
              <a:latin typeface="Times New Roman" panose="02020603050405020304" charset="0"/>
              <a:cs typeface="Times New Roman" panose="02020603050405020304" charset="0"/>
              <a:sym typeface="+mn-ea"/>
            </a:endParaRPr>
          </a:p>
          <a:p>
            <a:pPr marL="0" indent="0">
              <a:lnSpc>
                <a:spcPct val="140000"/>
              </a:lnSpc>
              <a:buNone/>
            </a:pPr>
            <a:r>
              <a:rPr lang="en-US" sz="2400">
                <a:latin typeface="Times New Roman" panose="02020603050405020304" charset="0"/>
                <a:cs typeface="Times New Roman" panose="02020603050405020304" charset="0"/>
                <a:sym typeface="+mn-ea"/>
              </a:rPr>
              <a:t>	Ignition of ppts at incorrect temperatures. </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20420"/>
            <a:ext cx="10515600" cy="5463540"/>
          </a:xfrm>
        </p:spPr>
        <p:txBody>
          <a:bodyPr>
            <a:normAutofit lnSpcReduction="10000"/>
          </a:bodyPr>
          <a:p>
            <a:pPr>
              <a:lnSpc>
                <a:spcPct val="170000"/>
              </a:lnSpc>
            </a:pPr>
            <a:r>
              <a:rPr lang="en-US" sz="2400">
                <a:latin typeface="Times New Roman" panose="02020603050405020304" charset="0"/>
                <a:cs typeface="Times New Roman" panose="02020603050405020304" charset="0"/>
                <a:sym typeface="+mn-ea"/>
              </a:rPr>
              <a:t>Some analyst are unable to judge color changes sharply in visual titrations, which may result in slight overstepping of the end point. </a:t>
            </a:r>
            <a:endParaRPr lang="en-US" sz="2400">
              <a:latin typeface="Times New Roman" panose="02020603050405020304" charset="0"/>
              <a:cs typeface="Times New Roman" panose="02020603050405020304" charset="0"/>
              <a:sym typeface="+mn-ea"/>
            </a:endParaRPr>
          </a:p>
          <a:p>
            <a:pPr>
              <a:lnSpc>
                <a:spcPct val="170000"/>
              </a:lnSpc>
            </a:pPr>
            <a:r>
              <a:rPr lang="en-US" sz="2400">
                <a:latin typeface="Times New Roman" panose="02020603050405020304" charset="0"/>
                <a:cs typeface="Times New Roman" panose="02020603050405020304" charset="0"/>
                <a:sym typeface="+mn-ea"/>
              </a:rPr>
              <a:t>Some other analyst – related errors are : Carelessness Transcription errors, i.e. copying the wrong information into a lab notebook or onto a label. </a:t>
            </a:r>
            <a:endParaRPr lang="en-US" sz="2400">
              <a:latin typeface="Times New Roman" panose="02020603050405020304" charset="0"/>
              <a:cs typeface="Times New Roman" panose="02020603050405020304" charset="0"/>
              <a:sym typeface="+mn-ea"/>
            </a:endParaRPr>
          </a:p>
          <a:p>
            <a:pPr>
              <a:lnSpc>
                <a:spcPct val="170000"/>
              </a:lnSpc>
            </a:pPr>
            <a:r>
              <a:rPr lang="en-US" sz="2400">
                <a:latin typeface="Times New Roman" panose="02020603050405020304" charset="0"/>
                <a:cs typeface="Times New Roman" panose="02020603050405020304" charset="0"/>
              </a:rPr>
              <a:t>Proper training, experience, and attention to detail on the part of the analyst can correct these types of errors. </a:t>
            </a:r>
            <a:endParaRPr lang="en-US" sz="2400">
              <a:latin typeface="Times New Roman" panose="02020603050405020304" charset="0"/>
              <a:cs typeface="Times New Roman" panose="02020603050405020304" charset="0"/>
            </a:endParaRPr>
          </a:p>
          <a:p>
            <a:pPr>
              <a:lnSpc>
                <a:spcPct val="170000"/>
              </a:lnSpc>
            </a:pPr>
            <a:r>
              <a:rPr lang="en-US" sz="2400">
                <a:latin typeface="Times New Roman" panose="02020603050405020304" charset="0"/>
                <a:cs typeface="Times New Roman" panose="02020603050405020304" charset="0"/>
              </a:rPr>
              <a:t>Reagents and instrumentation : Contaminated or decomposed reagents can cause determinate errors. Prepared reagents may also be improperly labeled. </a:t>
            </a:r>
            <a:endParaRPr lang="en-US" sz="2400">
              <a:latin typeface="Times New Roman" panose="02020603050405020304" charset="0"/>
              <a:cs typeface="Times New Roman" panose="02020603050405020304" charset="0"/>
            </a:endParaRPr>
          </a:p>
          <a:p>
            <a:pPr marL="0" indent="0">
              <a:buNone/>
            </a:pPr>
            <a:endParaRPr lang="en-US" sz="2665"/>
          </a:p>
          <a:p>
            <a:endParaRPr lang="en-US" sz="2665"/>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02640"/>
            <a:ext cx="10515600" cy="5603240"/>
          </a:xfrm>
        </p:spPr>
        <p:txBody>
          <a:bodyPr/>
          <a:p>
            <a:pPr>
              <a:lnSpc>
                <a:spcPct val="190000"/>
              </a:lnSpc>
            </a:pPr>
            <a:r>
              <a:rPr lang="en-US" sz="2400">
                <a:latin typeface="Times New Roman" panose="02020603050405020304" charset="0"/>
                <a:cs typeface="Times New Roman" panose="02020603050405020304" charset="0"/>
                <a:sym typeface="+mn-ea"/>
              </a:rPr>
              <a:t>Impurities in the reagents may interfere with the determination of the analyte, especially at the ppm level or below. </a:t>
            </a:r>
            <a:endParaRPr lang="en-US" sz="2400">
              <a:latin typeface="Times New Roman" panose="02020603050405020304" charset="0"/>
              <a:cs typeface="Times New Roman" panose="02020603050405020304" charset="0"/>
              <a:sym typeface="+mn-ea"/>
            </a:endParaRPr>
          </a:p>
          <a:p>
            <a:pPr>
              <a:lnSpc>
                <a:spcPct val="190000"/>
              </a:lnSpc>
            </a:pPr>
            <a:r>
              <a:rPr lang="en-US" sz="2400">
                <a:latin typeface="Times New Roman" panose="02020603050405020304" charset="0"/>
                <a:cs typeface="Times New Roman" panose="02020603050405020304" charset="0"/>
                <a:sym typeface="+mn-ea"/>
              </a:rPr>
              <a:t>Numerous errors involving instrumentation are possible, including 	</a:t>
            </a:r>
            <a:endParaRPr lang="en-US" sz="2400">
              <a:latin typeface="Times New Roman" panose="02020603050405020304" charset="0"/>
              <a:cs typeface="Times New Roman" panose="02020603050405020304" charset="0"/>
              <a:sym typeface="+mn-ea"/>
            </a:endParaRPr>
          </a:p>
          <a:p>
            <a:pPr marL="0" indent="0">
              <a:lnSpc>
                <a:spcPct val="190000"/>
              </a:lnSpc>
              <a:buNone/>
            </a:pPr>
            <a:r>
              <a:rPr lang="en-US" sz="2400">
                <a:latin typeface="Times New Roman" panose="02020603050405020304" charset="0"/>
                <a:cs typeface="Times New Roman" panose="02020603050405020304" charset="0"/>
                <a:sym typeface="+mn-ea"/>
              </a:rPr>
              <a:t>	Faulty construction of balances, </a:t>
            </a:r>
            <a:endParaRPr lang="en-US" sz="2400">
              <a:latin typeface="Times New Roman" panose="02020603050405020304" charset="0"/>
              <a:cs typeface="Times New Roman" panose="02020603050405020304" charset="0"/>
              <a:sym typeface="+mn-ea"/>
            </a:endParaRPr>
          </a:p>
          <a:p>
            <a:pPr marL="457200" lvl="1" indent="0">
              <a:lnSpc>
                <a:spcPct val="190000"/>
              </a:lnSpc>
              <a:buNone/>
            </a:pPr>
            <a:r>
              <a:rPr lang="en-US" sz="2400">
                <a:latin typeface="Times New Roman" panose="02020603050405020304" charset="0"/>
                <a:cs typeface="Times New Roman" panose="02020603050405020304" charset="0"/>
                <a:sym typeface="+mn-ea"/>
              </a:rPr>
              <a:t>	Incorrect instrument alignment, </a:t>
            </a:r>
            <a:endParaRPr lang="en-US" sz="2400">
              <a:latin typeface="Times New Roman" panose="02020603050405020304" charset="0"/>
              <a:cs typeface="Times New Roman" panose="02020603050405020304" charset="0"/>
              <a:sym typeface="+mn-ea"/>
            </a:endParaRPr>
          </a:p>
          <a:p>
            <a:pPr marL="457200" lvl="1" indent="0">
              <a:lnSpc>
                <a:spcPct val="190000"/>
              </a:lnSpc>
              <a:buNone/>
            </a:pPr>
            <a:r>
              <a:rPr lang="en-US" sz="2400">
                <a:latin typeface="Times New Roman" panose="02020603050405020304" charset="0"/>
                <a:cs typeface="Times New Roman" panose="02020603050405020304" charset="0"/>
                <a:sym typeface="+mn-ea"/>
              </a:rPr>
              <a:t>	Incorrect wavelength settings, </a:t>
            </a:r>
            <a:endParaRPr lang="en-US" sz="2400">
              <a:latin typeface="Times New Roman" panose="02020603050405020304" charset="0"/>
              <a:cs typeface="Times New Roman" panose="02020603050405020304" charset="0"/>
              <a:sym typeface="+mn-ea"/>
            </a:endParaRPr>
          </a:p>
          <a:p>
            <a:pPr marL="457200" lvl="1" indent="0">
              <a:lnSpc>
                <a:spcPct val="190000"/>
              </a:lnSpc>
              <a:buNone/>
            </a:pPr>
            <a:r>
              <a:rPr lang="en-US" sz="2400">
                <a:latin typeface="Times New Roman" panose="02020603050405020304" charset="0"/>
                <a:cs typeface="Times New Roman" panose="02020603050405020304" charset="0"/>
                <a:sym typeface="+mn-ea"/>
              </a:rPr>
              <a:t>	Use of uncalibrated or improperly calibrated weights. </a:t>
            </a:r>
            <a:endParaRPr lang="en-US" sz="2400">
              <a:latin typeface="Times New Roman" panose="02020603050405020304" charset="0"/>
              <a:cs typeface="Times New Roman" panose="02020603050405020304" charset="0"/>
            </a:endParaRPr>
          </a:p>
          <a:p>
            <a:pPr>
              <a:lnSpc>
                <a:spcPct val="19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793750"/>
            <a:ext cx="10515600" cy="5429250"/>
          </a:xfrm>
        </p:spPr>
        <p:txBody>
          <a:bodyPr>
            <a:normAutofit/>
          </a:bodyPr>
          <a:p>
            <a:pPr>
              <a:lnSpc>
                <a:spcPct val="260000"/>
              </a:lnSpc>
            </a:pPr>
            <a:r>
              <a:rPr lang="en-US"/>
              <a:t> </a:t>
            </a:r>
            <a:r>
              <a:rPr lang="en-US" sz="2400">
                <a:latin typeface="Times New Roman" panose="02020603050405020304" charset="0"/>
                <a:cs typeface="Times New Roman" panose="02020603050405020304" charset="0"/>
              </a:rPr>
              <a:t>These problems can be eliminated by a systematic procedure to check the instrument settings and operation before use. </a:t>
            </a:r>
            <a:endParaRPr lang="en-US" sz="2400">
              <a:latin typeface="Times New Roman" panose="02020603050405020304" charset="0"/>
              <a:cs typeface="Times New Roman" panose="02020603050405020304" charset="0"/>
            </a:endParaRPr>
          </a:p>
          <a:p>
            <a:pPr>
              <a:lnSpc>
                <a:spcPct val="260000"/>
              </a:lnSpc>
              <a:buFont typeface="Arial" panose="020B0604020202020204" pitchFamily="34" charset="0"/>
              <a:buChar char="•"/>
            </a:pPr>
            <a:r>
              <a:rPr lang="en-US" sz="2400">
                <a:latin typeface="Times New Roman" panose="02020603050405020304" charset="0"/>
                <a:cs typeface="Times New Roman" panose="02020603050405020304" charset="0"/>
              </a:rPr>
              <a:t> Such procedures are called std. operating (SOPs) in the many labs.      There should be a written SOP for each instrument and each analytical method used in the laboratory. </a:t>
            </a:r>
            <a:endParaRPr lang="en-US" sz="2400">
              <a:latin typeface="Times New Roman" panose="02020603050405020304" charset="0"/>
              <a:cs typeface="Times New Roman" panose="02020603050405020304" charset="0"/>
            </a:endParaRPr>
          </a:p>
          <a:p>
            <a:pPr marL="0" indent="0">
              <a:buNone/>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548005"/>
            <a:ext cx="10515600" cy="5629275"/>
          </a:xfrm>
        </p:spPr>
        <p:txBody>
          <a:bodyPr>
            <a:normAutofit/>
          </a:bodyPr>
          <a:p>
            <a:endParaRPr lang="en-US"/>
          </a:p>
          <a:p>
            <a:pPr>
              <a:lnSpc>
                <a:spcPct val="160000"/>
              </a:lnSpc>
            </a:pPr>
            <a:r>
              <a:rPr lang="en-US" sz="2400">
                <a:latin typeface="Times New Roman" panose="02020603050405020304" charset="0"/>
                <a:cs typeface="Times New Roman" panose="02020603050405020304" charset="0"/>
              </a:rPr>
              <a:t> In Instrumental analysis, </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rPr>
              <a:t>electrical line voltage fluctuations are a particular problem. </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rPr>
              <a:t>This is especially true for automated instruments running unattended overnight.</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rPr>
              <a:t> Instruments are often calibrated during the day, when electrical power is in high demand.</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rPr>
              <a:t> At night , when power demand is lower, completely changing the relationship between conc. Of analyte and measured signal. </a:t>
            </a:r>
            <a:endParaRPr lang="en-US" sz="2400">
              <a:latin typeface="Times New Roman" panose="02020603050405020304" charset="0"/>
              <a:cs typeface="Times New Roman" panose="02020603050405020304" charset="0"/>
            </a:endParaRPr>
          </a:p>
          <a:p>
            <a:pPr marL="0" indent="0">
              <a:lnSpc>
                <a:spcPct val="160000"/>
              </a:lnSpc>
              <a:buNone/>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927735"/>
            <a:ext cx="11018520" cy="999490"/>
          </a:xfrm>
        </p:spPr>
        <p:txBody>
          <a:bodyPr/>
          <a:p>
            <a:r>
              <a:rPr lang="en-US" b="1">
                <a:solidFill>
                  <a:srgbClr val="FF0000"/>
                </a:solidFill>
                <a:sym typeface="+mn-ea"/>
              </a:rPr>
              <a:t>              </a:t>
            </a:r>
            <a:r>
              <a:rPr lang="en-US" sz="2800" b="1">
                <a:solidFill>
                  <a:srgbClr val="FF0000"/>
                </a:solidFill>
                <a:latin typeface="Times New Roman" panose="02020603050405020304" charset="0"/>
                <a:cs typeface="Times New Roman" panose="02020603050405020304" charset="0"/>
                <a:sym typeface="+mn-ea"/>
              </a:rPr>
              <a:t>Analytical Method :</a:t>
            </a:r>
            <a:endParaRPr lang="en-US" sz="28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838200" y="1884680"/>
            <a:ext cx="10515600" cy="4902200"/>
          </a:xfrm>
        </p:spPr>
        <p:txBody>
          <a:bodyPr/>
          <a:p>
            <a:pPr marL="0" indent="0">
              <a:buNone/>
            </a:pPr>
            <a:endParaRPr lang="en-US">
              <a:sym typeface="+mn-ea"/>
            </a:endParaRPr>
          </a:p>
          <a:p>
            <a:pPr>
              <a:lnSpc>
                <a:spcPct val="130000"/>
              </a:lnSpc>
            </a:pPr>
            <a:r>
              <a:rPr lang="en-US" sz="2400">
                <a:latin typeface="Times New Roman" panose="02020603050405020304" charset="0"/>
                <a:cs typeface="Times New Roman" panose="02020603050405020304" charset="0"/>
                <a:sym typeface="+mn-ea"/>
              </a:rPr>
              <a:t>The most serious errors are those in the method itself. </a:t>
            </a:r>
            <a:endParaRPr lang="en-US" sz="2400">
              <a:latin typeface="Times New Roman" panose="02020603050405020304" charset="0"/>
              <a:cs typeface="Times New Roman" panose="02020603050405020304" charset="0"/>
              <a:sym typeface="+mn-ea"/>
            </a:endParaRPr>
          </a:p>
          <a:p>
            <a:pPr>
              <a:lnSpc>
                <a:spcPct val="130000"/>
              </a:lnSpc>
            </a:pPr>
            <a:r>
              <a:rPr lang="en-US" sz="2400">
                <a:latin typeface="Times New Roman" panose="02020603050405020304" charset="0"/>
                <a:cs typeface="Times New Roman" panose="02020603050405020304" charset="0"/>
                <a:sym typeface="+mn-ea"/>
              </a:rPr>
              <a:t>Examples of method include Incorrect sampling </a:t>
            </a:r>
            <a:endParaRPr lang="en-US" sz="2400">
              <a:latin typeface="Times New Roman" panose="02020603050405020304" charset="0"/>
              <a:cs typeface="Times New Roman" panose="02020603050405020304" charset="0"/>
              <a:sym typeface="+mn-ea"/>
            </a:endParaRPr>
          </a:p>
          <a:p>
            <a:pPr>
              <a:lnSpc>
                <a:spcPct val="130000"/>
              </a:lnSpc>
            </a:pPr>
            <a:r>
              <a:rPr lang="en-US" sz="2400">
                <a:latin typeface="Times New Roman" panose="02020603050405020304" charset="0"/>
                <a:cs typeface="Times New Roman" panose="02020603050405020304" charset="0"/>
                <a:sym typeface="+mn-ea"/>
              </a:rPr>
              <a:t>Incomplete reaction for chemical methods,</a:t>
            </a:r>
            <a:endParaRPr lang="en-US" sz="2400">
              <a:latin typeface="Times New Roman" panose="02020603050405020304" charset="0"/>
              <a:cs typeface="Times New Roman" panose="02020603050405020304" charset="0"/>
              <a:sym typeface="+mn-ea"/>
            </a:endParaRPr>
          </a:p>
          <a:p>
            <a:pPr>
              <a:lnSpc>
                <a:spcPct val="130000"/>
              </a:lnSpc>
            </a:pPr>
            <a:r>
              <a:rPr lang="en-US" sz="2400">
                <a:latin typeface="Times New Roman" panose="02020603050405020304" charset="0"/>
                <a:cs typeface="Times New Roman" panose="02020603050405020304" charset="0"/>
                <a:sym typeface="+mn-ea"/>
              </a:rPr>
              <a:t> Unexpected interferences from the sample itself or reagents used. </a:t>
            </a:r>
            <a:endParaRPr lang="en-US" sz="2400">
              <a:latin typeface="Times New Roman" panose="02020603050405020304" charset="0"/>
              <a:cs typeface="Times New Roman" panose="02020603050405020304" charset="0"/>
              <a:sym typeface="+mn-ea"/>
            </a:endParaRPr>
          </a:p>
          <a:p>
            <a:pPr>
              <a:lnSpc>
                <a:spcPct val="130000"/>
              </a:lnSpc>
            </a:pPr>
            <a:r>
              <a:rPr lang="en-US" sz="2400">
                <a:latin typeface="Times New Roman" panose="02020603050405020304" charset="0"/>
                <a:cs typeface="Times New Roman" panose="02020603050405020304" charset="0"/>
                <a:sym typeface="+mn-ea"/>
              </a:rPr>
              <a:t>Loss of analyte during sample preparation by volatilization or precipitation. </a:t>
            </a:r>
            <a:endParaRPr lang="en-US" sz="2400">
              <a:latin typeface="Times New Roman" panose="02020603050405020304" charset="0"/>
              <a:cs typeface="Times New Roman" panose="02020603050405020304" charset="0"/>
            </a:endParaRPr>
          </a:p>
          <a:p>
            <a:pPr marL="0" indent="0">
              <a:buNone/>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98525"/>
            <a:ext cx="10515600" cy="5102225"/>
          </a:xfrm>
        </p:spPr>
        <p:txBody>
          <a:bodyPr/>
          <a:p>
            <a:pPr marL="0" indent="0">
              <a:lnSpc>
                <a:spcPct val="180000"/>
              </a:lnSpc>
              <a:buNone/>
            </a:pPr>
            <a:r>
              <a:rPr lang="en-US">
                <a:sym typeface="+mn-ea"/>
              </a:rPr>
              <a:t> </a:t>
            </a:r>
            <a:r>
              <a:rPr lang="en-US" b="1">
                <a:sym typeface="+mn-ea"/>
              </a:rPr>
              <a:t> </a:t>
            </a:r>
            <a:r>
              <a:rPr lang="en-US" sz="2400" b="1">
                <a:latin typeface="Times New Roman" panose="02020603050405020304" charset="0"/>
                <a:cs typeface="Times New Roman" panose="02020603050405020304" charset="0"/>
                <a:sym typeface="+mn-ea"/>
              </a:rPr>
              <a:t>In titrimetric analysis errors may occur : </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Failure of reactions to proceed to completion.</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 Occurrence of induced and side reactions.</a:t>
            </a:r>
            <a:endParaRPr lang="en-US" sz="2400">
              <a:latin typeface="Times New Roman" panose="02020603050405020304" charset="0"/>
              <a:cs typeface="Times New Roman" panose="02020603050405020304" charset="0"/>
              <a:sym typeface="+mn-ea"/>
            </a:endParaRPr>
          </a:p>
          <a:p>
            <a:pPr marL="0" indent="0">
              <a:lnSpc>
                <a:spcPct val="180000"/>
              </a:lnSpc>
              <a:buNone/>
            </a:pPr>
            <a:r>
              <a:rPr lang="en-US" sz="2400">
                <a:latin typeface="Times New Roman" panose="02020603050405020304" charset="0"/>
                <a:cs typeface="Times New Roman" panose="02020603050405020304" charset="0"/>
                <a:sym typeface="+mn-ea"/>
              </a:rPr>
              <a:t>     </a:t>
            </a:r>
            <a:r>
              <a:rPr lang="en-US" sz="2400" b="1">
                <a:latin typeface="Times New Roman" panose="02020603050405020304" charset="0"/>
                <a:cs typeface="Times New Roman" panose="02020603050405020304" charset="0"/>
                <a:sym typeface="+mn-ea"/>
              </a:rPr>
              <a:t>In gravimetric analysis:</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 Decomposition co- precipitation and post – precipitation.</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 Precipitation of constituents other than the desired ones</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                 </a:t>
            </a:r>
            <a:r>
              <a:rPr lang="en-US" sz="2000">
                <a:sym typeface="+mn-ea"/>
              </a:rPr>
              <a:t> </a:t>
            </a:r>
            <a:br>
              <a:rPr lang="en-US" sz="2000">
                <a:sym typeface="+mn-ea"/>
              </a:rPr>
            </a:br>
            <a:r>
              <a:rPr lang="en-US" sz="2000">
                <a:sym typeface="+mn-ea"/>
              </a:rPr>
              <a:t>                                                    </a:t>
            </a:r>
            <a:r>
              <a:rPr lang="en-US" sz="2800">
                <a:solidFill>
                  <a:srgbClr val="FF0000"/>
                </a:solidFill>
                <a:latin typeface="Times New Roman" panose="02020603050405020304" charset="0"/>
                <a:cs typeface="Times New Roman" panose="02020603050405020304" charset="0"/>
                <a:sym typeface="+mn-ea"/>
              </a:rPr>
              <a:t>Introduction</a:t>
            </a:r>
            <a:endParaRPr lang="en-US" sz="2800">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sz="half" idx="1"/>
          </p:nvPr>
        </p:nvSpPr>
        <p:spPr/>
        <p:txBody>
          <a:bodyPr>
            <a:normAutofit lnSpcReduction="10000"/>
          </a:bodyPr>
          <a:p>
            <a:pPr marL="0" indent="0">
              <a:lnSpc>
                <a:spcPct val="190000"/>
              </a:lnSpc>
              <a:buNone/>
            </a:pPr>
            <a:r>
              <a:rPr lang="en-US" sz="2400"/>
              <a:t>Classification of errors </a:t>
            </a:r>
            <a:endParaRPr lang="en-US" sz="2400"/>
          </a:p>
          <a:p>
            <a:pPr marL="0" indent="0">
              <a:lnSpc>
                <a:spcPct val="190000"/>
              </a:lnSpc>
              <a:buNone/>
            </a:pPr>
            <a:r>
              <a:rPr lang="en-US" sz="2400"/>
              <a:t>	a. Determinate Errors </a:t>
            </a:r>
            <a:endParaRPr lang="en-US" sz="2400"/>
          </a:p>
          <a:p>
            <a:pPr marL="0" indent="0">
              <a:lnSpc>
                <a:spcPct val="190000"/>
              </a:lnSpc>
              <a:buNone/>
            </a:pPr>
            <a:r>
              <a:rPr lang="en-US" sz="2400"/>
              <a:t>	b. Indeterminate Errors </a:t>
            </a:r>
            <a:endParaRPr lang="en-US" sz="2400"/>
          </a:p>
          <a:p>
            <a:pPr marL="0" indent="0">
              <a:lnSpc>
                <a:spcPct val="190000"/>
              </a:lnSpc>
              <a:buNone/>
            </a:pPr>
            <a:r>
              <a:rPr lang="en-US" sz="2400"/>
              <a:t>	c. Accuracy</a:t>
            </a:r>
            <a:endParaRPr lang="en-US" sz="2400"/>
          </a:p>
          <a:p>
            <a:pPr marL="0" indent="0">
              <a:lnSpc>
                <a:spcPct val="190000"/>
              </a:lnSpc>
              <a:buNone/>
            </a:pPr>
            <a:r>
              <a:rPr lang="en-US" sz="2400"/>
              <a:t>	d.  Precision </a:t>
            </a:r>
            <a:endParaRPr lang="en-US" sz="2400"/>
          </a:p>
          <a:p>
            <a:pPr marL="0" indent="0">
              <a:lnSpc>
                <a:spcPct val="190000"/>
              </a:lnSpc>
              <a:buNone/>
            </a:pPr>
            <a:r>
              <a:rPr lang="en-US" sz="2400"/>
              <a:t>	e. Minimizing Systematic Errors </a:t>
            </a:r>
            <a:endParaRPr lang="en-US"/>
          </a:p>
          <a:p>
            <a:pPr marL="0" indent="0">
              <a:buNone/>
            </a:pPr>
            <a:r>
              <a:rPr lang="en-US"/>
              <a:t> </a:t>
            </a:r>
            <a:endParaRPr lang="en-US"/>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15340"/>
            <a:ext cx="10972800" cy="582613"/>
          </a:xfrm>
        </p:spPr>
        <p:txBody>
          <a:bodyPr/>
          <a:p>
            <a:r>
              <a:rPr lang="en-US" sz="2800" b="1">
                <a:solidFill>
                  <a:srgbClr val="FF0000"/>
                </a:solidFill>
                <a:sym typeface="+mn-ea"/>
              </a:rPr>
              <a:t>                                      Contamination:</a:t>
            </a:r>
            <a:endParaRPr lang="en-US" sz="2800" b="1">
              <a:solidFill>
                <a:srgbClr val="FF0000"/>
              </a:solidFill>
              <a:sym typeface="+mn-ea"/>
            </a:endParaRPr>
          </a:p>
        </p:txBody>
      </p:sp>
      <p:sp>
        <p:nvSpPr>
          <p:cNvPr id="3" name="Content Placeholder 2"/>
          <p:cNvSpPr>
            <a:spLocks noGrp="1"/>
          </p:cNvSpPr>
          <p:nvPr>
            <p:ph idx="1"/>
          </p:nvPr>
        </p:nvSpPr>
        <p:spPr>
          <a:xfrm>
            <a:off x="609600" y="1494790"/>
            <a:ext cx="10972800" cy="4953000"/>
          </a:xfrm>
        </p:spPr>
        <p:txBody>
          <a:bodyPr>
            <a:normAutofit/>
          </a:bodyPr>
          <a:p>
            <a:pPr>
              <a:lnSpc>
                <a:spcPct val="190000"/>
              </a:lnSpc>
            </a:pPr>
            <a:r>
              <a:rPr lang="en-US" sz="2400">
                <a:latin typeface="Times New Roman" panose="02020603050405020304" charset="0"/>
                <a:cs typeface="Times New Roman" panose="02020603050405020304" charset="0"/>
              </a:rPr>
              <a:t>Contamination of sample by external sources can be a serious source of error and may be extremely variable.</a:t>
            </a:r>
            <a:endParaRPr lang="en-US" sz="2400">
              <a:latin typeface="Times New Roman" panose="02020603050405020304" charset="0"/>
              <a:cs typeface="Times New Roman" panose="02020603050405020304" charset="0"/>
            </a:endParaRPr>
          </a:p>
          <a:p>
            <a:pPr>
              <a:lnSpc>
                <a:spcPct val="190000"/>
              </a:lnSpc>
            </a:pPr>
            <a:r>
              <a:rPr lang="en-US" sz="2400">
                <a:latin typeface="Times New Roman" panose="02020603050405020304" charset="0"/>
                <a:cs typeface="Times New Roman" panose="02020603050405020304" charset="0"/>
              </a:rPr>
              <a:t> Aluminum levels in the dust in the normal laboratory are so high that dust prohibits the determination of low ppb levels of aluminum in samples. </a:t>
            </a:r>
            <a:endParaRPr lang="en-US" sz="2400">
              <a:latin typeface="Times New Roman" panose="02020603050405020304" charset="0"/>
              <a:cs typeface="Times New Roman" panose="02020603050405020304" charset="0"/>
            </a:endParaRPr>
          </a:p>
          <a:p>
            <a:pPr marL="0" indent="0">
              <a:lnSpc>
                <a:spcPct val="190000"/>
              </a:lnSpc>
              <a:buNone/>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937260"/>
            <a:ext cx="10972800" cy="582613"/>
          </a:xfrm>
        </p:spPr>
        <p:txBody>
          <a:bodyPr/>
          <a:p>
            <a:r>
              <a:rPr lang="en-US" sz="2800" b="1">
                <a:solidFill>
                  <a:srgbClr val="FF0000"/>
                </a:solidFill>
                <a:latin typeface="Times New Roman" panose="02020603050405020304" charset="0"/>
                <a:cs typeface="Times New Roman" panose="02020603050405020304" charset="0"/>
                <a:sym typeface="+mn-ea"/>
              </a:rPr>
              <a:t>                                   Indeterminate errors :</a:t>
            </a:r>
            <a:endParaRPr lang="en-US" sz="28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609600" y="1631950"/>
            <a:ext cx="10972800" cy="4953000"/>
          </a:xfrm>
        </p:spPr>
        <p:txBody>
          <a:bodyPr/>
          <a:p>
            <a:pPr>
              <a:lnSpc>
                <a:spcPct val="250000"/>
              </a:lnSpc>
            </a:pPr>
            <a:r>
              <a:rPr lang="en-US">
                <a:sym typeface="+mn-ea"/>
              </a:rPr>
              <a:t> </a:t>
            </a:r>
            <a:r>
              <a:rPr lang="en-US" sz="2400">
                <a:latin typeface="Times New Roman" panose="02020603050405020304" charset="0"/>
                <a:cs typeface="Times New Roman" panose="02020603050405020304" charset="0"/>
                <a:sym typeface="+mn-ea"/>
              </a:rPr>
              <a:t>Indeterminate errors can not be pin- pointed to any specific well defined reasons.  </a:t>
            </a:r>
            <a:endParaRPr lang="en-US" sz="2400">
              <a:latin typeface="Times New Roman" panose="02020603050405020304" charset="0"/>
              <a:cs typeface="Times New Roman" panose="02020603050405020304" charset="0"/>
              <a:sym typeface="+mn-ea"/>
            </a:endParaRPr>
          </a:p>
          <a:p>
            <a:pPr>
              <a:lnSpc>
                <a:spcPct val="250000"/>
              </a:lnSpc>
            </a:pPr>
            <a:r>
              <a:rPr lang="en-US" sz="2400">
                <a:latin typeface="Times New Roman" panose="02020603050405020304" charset="0"/>
                <a:cs typeface="Times New Roman" panose="02020603050405020304" charset="0"/>
                <a:sym typeface="+mn-ea"/>
              </a:rPr>
              <a:t>They are random in nature &amp; take place in several successive measurements performed by the same analyst </a:t>
            </a:r>
            <a:endParaRPr lang="en-US" sz="2400">
              <a:latin typeface="Times New Roman" panose="02020603050405020304" charset="0"/>
              <a:cs typeface="Times New Roman" panose="02020603050405020304" charset="0"/>
              <a:sym typeface="+mn-ea"/>
            </a:endParaRPr>
          </a:p>
          <a:p>
            <a:pPr>
              <a:lnSpc>
                <a:spcPct val="250000"/>
              </a:lnSpc>
            </a:pPr>
            <a:r>
              <a:rPr lang="en-US" sz="2400">
                <a:latin typeface="Times New Roman" panose="02020603050405020304" charset="0"/>
                <a:cs typeface="Times New Roman" panose="02020603050405020304" charset="0"/>
                <a:sym typeface="+mn-ea"/>
              </a:rPr>
              <a:t>under the same conditions and identical experimental parameters. </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91540"/>
            <a:ext cx="10972800" cy="582613"/>
          </a:xfrm>
        </p:spPr>
        <p:txBody>
          <a:bodyPr/>
          <a:p>
            <a:r>
              <a:rPr lang="en-US" sz="2800" b="1">
                <a:solidFill>
                  <a:srgbClr val="FF0000"/>
                </a:solidFill>
                <a:latin typeface="Times New Roman" panose="02020603050405020304" charset="0"/>
                <a:cs typeface="Times New Roman" panose="02020603050405020304" charset="0"/>
                <a:sym typeface="+mn-ea"/>
              </a:rPr>
              <a:t>                                   Sources of random error :</a:t>
            </a:r>
            <a:endParaRPr lang="en-US" sz="28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594360" y="1433830"/>
            <a:ext cx="10972800" cy="4953000"/>
          </a:xfrm>
        </p:spPr>
        <p:txBody>
          <a:bodyPr>
            <a:normAutofit/>
          </a:bodyPr>
          <a:p>
            <a:pPr>
              <a:lnSpc>
                <a:spcPct val="160000"/>
              </a:lnSpc>
            </a:pPr>
            <a:r>
              <a:rPr lang="en-US">
                <a:sym typeface="+mn-ea"/>
              </a:rPr>
              <a:t> </a:t>
            </a:r>
            <a:r>
              <a:rPr lang="en-US" sz="2400">
                <a:latin typeface="Times New Roman" panose="02020603050405020304" charset="0"/>
                <a:cs typeface="Times New Roman" panose="02020603050405020304" charset="0"/>
                <a:sym typeface="+mn-ea"/>
              </a:rPr>
              <a:t>Include the limitations of reading balances, </a:t>
            </a:r>
            <a:endParaRPr lang="en-US" sz="2400">
              <a:latin typeface="Times New Roman" panose="02020603050405020304" charset="0"/>
              <a:cs typeface="Times New Roman" panose="02020603050405020304" charset="0"/>
              <a:sym typeface="+mn-ea"/>
            </a:endParaRPr>
          </a:p>
          <a:p>
            <a:pPr>
              <a:lnSpc>
                <a:spcPct val="160000"/>
              </a:lnSpc>
            </a:pPr>
            <a:r>
              <a:rPr lang="en-US" sz="2400">
                <a:latin typeface="Times New Roman" panose="02020603050405020304" charset="0"/>
                <a:cs typeface="Times New Roman" panose="02020603050405020304" charset="0"/>
                <a:sym typeface="+mn-ea"/>
              </a:rPr>
              <a:t>electrical noise in instruments and vibrations caused to the building by heavy vehicular- trafficking , </a:t>
            </a:r>
            <a:endParaRPr lang="en-US" sz="2400">
              <a:latin typeface="Times New Roman" panose="02020603050405020304" charset="0"/>
              <a:cs typeface="Times New Roman" panose="02020603050405020304" charset="0"/>
              <a:sym typeface="+mn-ea"/>
            </a:endParaRPr>
          </a:p>
          <a:p>
            <a:pPr>
              <a:lnSpc>
                <a:spcPct val="160000"/>
              </a:lnSpc>
            </a:pPr>
            <a:r>
              <a:rPr lang="en-US" sz="2400">
                <a:latin typeface="Times New Roman" panose="02020603050405020304" charset="0"/>
                <a:cs typeface="Times New Roman" panose="02020603050405020304" charset="0"/>
                <a:sym typeface="+mn-ea"/>
              </a:rPr>
              <a:t>which are beyond anyone's control. For eg. A balance that is capable of measuring only to 0.001 g can not distinguish between two samples with masses of 1.0151 &amp; 1.0149 g.</a:t>
            </a:r>
            <a:endParaRPr lang="en-US" sz="2400">
              <a:latin typeface="Times New Roman" panose="02020603050405020304" charset="0"/>
              <a:cs typeface="Times New Roman" panose="02020603050405020304" charset="0"/>
              <a:sym typeface="+mn-ea"/>
            </a:endParaRPr>
          </a:p>
          <a:p>
            <a:pPr>
              <a:lnSpc>
                <a:spcPct val="160000"/>
              </a:lnSpc>
            </a:pPr>
            <a:r>
              <a:rPr lang="en-US" sz="2400">
                <a:latin typeface="Times New Roman" panose="02020603050405020304" charset="0"/>
                <a:cs typeface="Times New Roman" panose="02020603050405020304" charset="0"/>
                <a:sym typeface="+mn-ea"/>
              </a:rPr>
              <a:t> In one case the measured mass is low, in the other case it is high</a:t>
            </a:r>
            <a:endParaRPr lang="en-US" sz="2400">
              <a:latin typeface="Times New Roman" panose="02020603050405020304" charset="0"/>
              <a:cs typeface="Times New Roman" panose="02020603050405020304" charset="0"/>
            </a:endParaRPr>
          </a:p>
          <a:p>
            <a:pPr>
              <a:lnSpc>
                <a:spcPct val="16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45820"/>
            <a:ext cx="10972800" cy="582613"/>
          </a:xfrm>
        </p:spPr>
        <p:txBody>
          <a:bodyPr/>
          <a:p>
            <a:r>
              <a:rPr lang="en-US" b="1">
                <a:solidFill>
                  <a:srgbClr val="FF0000"/>
                </a:solidFill>
                <a:sym typeface="+mn-ea"/>
              </a:rPr>
              <a:t>                                 </a:t>
            </a:r>
            <a:r>
              <a:rPr lang="en-US" sz="2800" b="1">
                <a:solidFill>
                  <a:srgbClr val="FF0000"/>
                </a:solidFill>
                <a:latin typeface="Times New Roman" panose="02020603050405020304" charset="0"/>
                <a:cs typeface="Times New Roman" panose="02020603050405020304" charset="0"/>
                <a:sym typeface="+mn-ea"/>
              </a:rPr>
              <a:t>ACCURACY :</a:t>
            </a:r>
            <a:r>
              <a:rPr lang="en-US" b="1">
                <a:solidFill>
                  <a:srgbClr val="FF0000"/>
                </a:solidFill>
                <a:sym typeface="+mn-ea"/>
              </a:rPr>
              <a:t> </a:t>
            </a:r>
            <a:endParaRPr lang="en-US" b="1">
              <a:solidFill>
                <a:srgbClr val="FF0000"/>
              </a:solidFill>
              <a:sym typeface="+mn-ea"/>
            </a:endParaRPr>
          </a:p>
        </p:txBody>
      </p:sp>
      <p:sp>
        <p:nvSpPr>
          <p:cNvPr id="3" name="Content Placeholder 2"/>
          <p:cNvSpPr>
            <a:spLocks noGrp="1"/>
          </p:cNvSpPr>
          <p:nvPr>
            <p:ph idx="1"/>
          </p:nvPr>
        </p:nvSpPr>
        <p:spPr>
          <a:xfrm>
            <a:off x="838200" y="1607820"/>
            <a:ext cx="10515600" cy="4752340"/>
          </a:xfrm>
        </p:spPr>
        <p:txBody>
          <a:bodyPr/>
          <a:p>
            <a:pPr>
              <a:lnSpc>
                <a:spcPct val="240000"/>
              </a:lnSpc>
            </a:pPr>
            <a:r>
              <a:rPr lang="en-US" sz="2400">
                <a:latin typeface="Times New Roman" panose="02020603050405020304" charset="0"/>
                <a:cs typeface="Times New Roman" panose="02020603050405020304" charset="0"/>
              </a:rPr>
              <a:t>An accurate result is the one which matches very nearly with true value of a measured amount.</a:t>
            </a:r>
            <a:endParaRPr lang="en-US" sz="2400">
              <a:latin typeface="Times New Roman" panose="02020603050405020304" charset="0"/>
              <a:cs typeface="Times New Roman" panose="02020603050405020304" charset="0"/>
            </a:endParaRPr>
          </a:p>
          <a:p>
            <a:pPr>
              <a:lnSpc>
                <a:spcPct val="240000"/>
              </a:lnSpc>
            </a:pPr>
            <a:r>
              <a:rPr lang="en-US" sz="2400">
                <a:latin typeface="Times New Roman" panose="02020603050405020304" charset="0"/>
                <a:cs typeface="Times New Roman" panose="02020603050405020304" charset="0"/>
              </a:rPr>
              <a:t> Accuracy is inversely proportional to the error </a:t>
            </a:r>
            <a:endParaRPr lang="en-US" sz="2400">
              <a:latin typeface="Times New Roman" panose="02020603050405020304" charset="0"/>
              <a:cs typeface="Times New Roman" panose="02020603050405020304" charset="0"/>
            </a:endParaRPr>
          </a:p>
          <a:p>
            <a:pPr>
              <a:lnSpc>
                <a:spcPct val="240000"/>
              </a:lnSpc>
            </a:pPr>
            <a:r>
              <a:rPr lang="en-US" sz="2400">
                <a:latin typeface="Times New Roman" panose="02020603050405020304" charset="0"/>
                <a:cs typeface="Times New Roman" panose="02020603050405020304" charset="0"/>
              </a:rPr>
              <a:t>i.e. the greater the accuracy, smaller is the error.</a:t>
            </a:r>
            <a:r>
              <a:rPr lang="en-US"/>
              <a:t> </a:t>
            </a:r>
            <a:endParaRPr lang="en-US"/>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61060"/>
            <a:ext cx="10972800" cy="582613"/>
          </a:xfrm>
        </p:spPr>
        <p:txBody>
          <a:bodyPr/>
          <a:p>
            <a:r>
              <a:rPr lang="en-US" sz="2800" b="1">
                <a:solidFill>
                  <a:srgbClr val="FF0000"/>
                </a:solidFill>
                <a:latin typeface="Times New Roman" panose="02020603050405020304" charset="0"/>
                <a:cs typeface="Times New Roman" panose="02020603050405020304" charset="0"/>
                <a:sym typeface="+mn-ea"/>
              </a:rPr>
              <a:t>                                          PRECISION: </a:t>
            </a:r>
            <a:endParaRPr lang="en-US" sz="28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p:txBody>
          <a:bodyPr/>
          <a:p>
            <a:pPr>
              <a:lnSpc>
                <a:spcPct val="260000"/>
              </a:lnSpc>
            </a:pPr>
            <a:r>
              <a:rPr lang="en-US"/>
              <a:t>  </a:t>
            </a:r>
            <a:r>
              <a:rPr lang="en-US" sz="2400">
                <a:latin typeface="Times New Roman" panose="02020603050405020304" charset="0"/>
                <a:cs typeface="Times New Roman" panose="02020603050405020304" charset="0"/>
              </a:rPr>
              <a:t>Agreement among a cluster of experimental results however it does not imply anything with respect to their relation to the true value. </a:t>
            </a:r>
            <a:endParaRPr lang="en-US" sz="2400">
              <a:latin typeface="Times New Roman" panose="02020603050405020304" charset="0"/>
              <a:cs typeface="Times New Roman" panose="02020603050405020304" charset="0"/>
            </a:endParaRPr>
          </a:p>
          <a:p>
            <a:pPr>
              <a:lnSpc>
                <a:spcPct val="260000"/>
              </a:lnSpc>
            </a:pPr>
            <a:r>
              <a:rPr lang="en-US" sz="2400">
                <a:latin typeface="Times New Roman" panose="02020603050405020304" charset="0"/>
                <a:cs typeface="Times New Roman" panose="02020603050405020304" charset="0"/>
              </a:rPr>
              <a:t>Precision designates reproducibility of a measurement,</a:t>
            </a:r>
            <a:endParaRPr lang="en-US" sz="2400">
              <a:latin typeface="Times New Roman" panose="02020603050405020304" charset="0"/>
              <a:cs typeface="Times New Roman" panose="02020603050405020304" charset="0"/>
            </a:endParaRPr>
          </a:p>
          <a:p>
            <a:pPr>
              <a:lnSpc>
                <a:spcPct val="260000"/>
              </a:lnSpc>
            </a:pPr>
            <a:r>
              <a:rPr lang="en-US" sz="2400">
                <a:latin typeface="Times New Roman" panose="02020603050405020304" charset="0"/>
                <a:cs typeface="Times New Roman" panose="02020603050405020304" charset="0"/>
              </a:rPr>
              <a:t> whereas accuracy the correctness of a measurement.</a:t>
            </a: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45820"/>
            <a:ext cx="10972800" cy="582613"/>
          </a:xfrm>
        </p:spPr>
        <p:txBody>
          <a:bodyPr/>
          <a:p>
            <a:r>
              <a:rPr lang="en-US" sz="2400" b="1">
                <a:solidFill>
                  <a:srgbClr val="FF0000"/>
                </a:solidFill>
                <a:sym typeface="+mn-ea"/>
              </a:rPr>
              <a:t>                           Minimizing systematic errors:</a:t>
            </a:r>
            <a:endParaRPr lang="en-US" sz="2400" b="1">
              <a:solidFill>
                <a:srgbClr val="FF0000"/>
              </a:solidFill>
              <a:sym typeface="+mn-ea"/>
            </a:endParaRPr>
          </a:p>
        </p:txBody>
      </p:sp>
      <p:sp>
        <p:nvSpPr>
          <p:cNvPr id="3" name="Content Placeholder 2"/>
          <p:cNvSpPr>
            <a:spLocks noGrp="1"/>
          </p:cNvSpPr>
          <p:nvPr>
            <p:ph idx="1"/>
          </p:nvPr>
        </p:nvSpPr>
        <p:spPr>
          <a:xfrm>
            <a:off x="609600" y="1433830"/>
            <a:ext cx="10972800" cy="4953000"/>
          </a:xfrm>
        </p:spPr>
        <p:txBody>
          <a:bodyPr>
            <a:normAutofit/>
          </a:bodyPr>
          <a:p>
            <a:pPr>
              <a:lnSpc>
                <a:spcPct val="220000"/>
              </a:lnSpc>
            </a:pPr>
            <a:r>
              <a:rPr lang="en-US" sz="2400">
                <a:latin typeface="Times New Roman" panose="02020603050405020304" charset="0"/>
                <a:cs typeface="Times New Roman" panose="02020603050405020304" charset="0"/>
              </a:rPr>
              <a:t>Calibration of instruments, </a:t>
            </a:r>
            <a:endParaRPr lang="en-US" sz="2400">
              <a:latin typeface="Times New Roman" panose="02020603050405020304" charset="0"/>
              <a:cs typeface="Times New Roman" panose="02020603050405020304" charset="0"/>
            </a:endParaRPr>
          </a:p>
          <a:p>
            <a:pPr>
              <a:lnSpc>
                <a:spcPct val="220000"/>
              </a:lnSpc>
            </a:pPr>
            <a:r>
              <a:rPr lang="en-US" sz="2400">
                <a:latin typeface="Times New Roman" panose="02020603050405020304" charset="0"/>
                <a:cs typeface="Times New Roman" panose="02020603050405020304" charset="0"/>
              </a:rPr>
              <a:t>apparatus and applying necessary corrections: </a:t>
            </a:r>
            <a:endParaRPr lang="en-US" sz="2400">
              <a:latin typeface="Times New Roman" panose="02020603050405020304" charset="0"/>
              <a:cs typeface="Times New Roman" panose="02020603050405020304" charset="0"/>
            </a:endParaRPr>
          </a:p>
          <a:p>
            <a:pPr>
              <a:lnSpc>
                <a:spcPct val="220000"/>
              </a:lnSpc>
            </a:pPr>
            <a:r>
              <a:rPr lang="en-US" sz="2400">
                <a:latin typeface="Times New Roman" panose="02020603050405020304" charset="0"/>
                <a:cs typeface="Times New Roman" panose="02020603050405020304" charset="0"/>
              </a:rPr>
              <a:t>Instruments commonly used in lab, such as spectrophotometer, electrical balance etc must be calibrated before use.</a:t>
            </a:r>
            <a:endParaRPr lang="en-US" sz="2400">
              <a:latin typeface="Times New Roman" panose="02020603050405020304" charset="0"/>
              <a:cs typeface="Times New Roman" panose="02020603050405020304" charset="0"/>
            </a:endParaRPr>
          </a:p>
          <a:p>
            <a:pPr>
              <a:lnSpc>
                <a:spcPct val="220000"/>
              </a:lnSpc>
            </a:pPr>
            <a:r>
              <a:rPr lang="en-US" sz="2400">
                <a:latin typeface="Times New Roman" panose="02020603050405020304" charset="0"/>
                <a:cs typeface="Times New Roman" panose="02020603050405020304" charset="0"/>
              </a:rPr>
              <a:t> Pipettes, burettes, volumetric flasks, thermometers must be calibrated. </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449705"/>
            <a:ext cx="10515600" cy="4727575"/>
          </a:xfrm>
        </p:spPr>
        <p:txBody>
          <a:bodyPr/>
          <a:p>
            <a:pPr>
              <a:lnSpc>
                <a:spcPct val="220000"/>
              </a:lnSpc>
            </a:pPr>
            <a:r>
              <a:rPr lang="en-US" sz="2400">
                <a:latin typeface="Times New Roman" panose="02020603050405020304" charset="0"/>
                <a:cs typeface="Times New Roman" panose="02020603050405020304" charset="0"/>
                <a:sym typeface="+mn-ea"/>
              </a:rPr>
              <a:t>The response of most of the instruments changes with time because of wear corrosion or mishandling, etc. </a:t>
            </a:r>
            <a:endParaRPr lang="en-US" sz="2400">
              <a:latin typeface="Times New Roman" panose="02020603050405020304" charset="0"/>
              <a:cs typeface="Times New Roman" panose="02020603050405020304" charset="0"/>
              <a:sym typeface="+mn-ea"/>
            </a:endParaRPr>
          </a:p>
          <a:p>
            <a:pPr>
              <a:lnSpc>
                <a:spcPct val="220000"/>
              </a:lnSpc>
            </a:pPr>
            <a:r>
              <a:rPr lang="en-US" sz="2400">
                <a:latin typeface="Times New Roman" panose="02020603050405020304" charset="0"/>
                <a:cs typeface="Times New Roman" panose="02020603050405020304" charset="0"/>
                <a:sym typeface="+mn-ea"/>
              </a:rPr>
              <a:t>The determinate personal errors may be eliminated by care, practice and self discipline </a:t>
            </a:r>
            <a:endParaRPr lang="en-US" sz="2400">
              <a:latin typeface="Times New Roman" panose="02020603050405020304" charset="0"/>
              <a:cs typeface="Times New Roman" panose="02020603050405020304" charset="0"/>
            </a:endParaRPr>
          </a:p>
          <a:p>
            <a:pPr marL="0" indent="0">
              <a:lnSpc>
                <a:spcPct val="220000"/>
              </a:lnSpc>
              <a:buNone/>
            </a:pPr>
            <a:r>
              <a:rPr lang="en-US" sz="2400">
                <a:latin typeface="Times New Roman" panose="02020603050405020304" charset="0"/>
                <a:cs typeface="Times New Roman" panose="02020603050405020304" charset="0"/>
                <a:sym typeface="+mn-ea"/>
              </a:rPr>
              <a:t> </a:t>
            </a: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45820"/>
            <a:ext cx="10972800" cy="582613"/>
          </a:xfrm>
        </p:spPr>
        <p:txBody>
          <a:bodyPr/>
          <a:p>
            <a:r>
              <a:rPr lang="en-US" sz="3200" b="1">
                <a:solidFill>
                  <a:srgbClr val="FF0000"/>
                </a:solidFill>
                <a:latin typeface="Times New Roman" panose="02020603050405020304" charset="0"/>
                <a:cs typeface="Times New Roman" panose="02020603050405020304" charset="0"/>
                <a:sym typeface="+mn-ea"/>
              </a:rPr>
              <a:t>                       Analysis of standard samples: </a:t>
            </a:r>
            <a:endParaRPr lang="en-US" sz="32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609600" y="1449070"/>
            <a:ext cx="10972800" cy="4953000"/>
          </a:xfrm>
        </p:spPr>
        <p:txBody>
          <a:bodyPr/>
          <a:p>
            <a:pPr>
              <a:lnSpc>
                <a:spcPct val="230000"/>
              </a:lnSpc>
            </a:pPr>
            <a:r>
              <a:rPr lang="en-US">
                <a:sym typeface="+mn-ea"/>
              </a:rPr>
              <a:t>  </a:t>
            </a:r>
            <a:r>
              <a:rPr lang="en-US" sz="2400">
                <a:latin typeface="Times New Roman" panose="02020603050405020304" charset="0"/>
                <a:cs typeface="Times New Roman" panose="02020603050405020304" charset="0"/>
                <a:sym typeface="+mn-ea"/>
              </a:rPr>
              <a:t>The errors of method can be checked by carrying out the analysis of standard sample prepared in such a way that its composition is exactly the same as that of material to be analyzed.</a:t>
            </a:r>
            <a:endParaRPr lang="en-US" sz="2400">
              <a:latin typeface="Times New Roman" panose="02020603050405020304" charset="0"/>
              <a:cs typeface="Times New Roman" panose="02020603050405020304" charset="0"/>
              <a:sym typeface="+mn-ea"/>
            </a:endParaRPr>
          </a:p>
          <a:p>
            <a:pPr>
              <a:lnSpc>
                <a:spcPct val="230000"/>
              </a:lnSpc>
            </a:pPr>
            <a:r>
              <a:rPr lang="en-US" sz="2400">
                <a:latin typeface="Times New Roman" panose="02020603050405020304" charset="0"/>
                <a:cs typeface="Times New Roman" panose="02020603050405020304" charset="0"/>
                <a:sym typeface="+mn-ea"/>
              </a:rPr>
              <a:t> For this purpose, standard materials containing carefully analyzed constituents are available from National Bureau of Standards.</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906780"/>
            <a:ext cx="10972800" cy="582613"/>
          </a:xfrm>
        </p:spPr>
        <p:txBody>
          <a:bodyPr/>
          <a:p>
            <a:r>
              <a:rPr lang="en-US" b="1">
                <a:solidFill>
                  <a:srgbClr val="FF0000"/>
                </a:solidFill>
                <a:sym typeface="+mn-ea"/>
              </a:rPr>
              <a:t>               </a:t>
            </a:r>
            <a:r>
              <a:rPr lang="en-US" sz="2800" b="1">
                <a:solidFill>
                  <a:srgbClr val="FF0000"/>
                </a:solidFill>
                <a:latin typeface="Times New Roman" panose="02020603050405020304" charset="0"/>
                <a:cs typeface="Times New Roman" panose="02020603050405020304" charset="0"/>
                <a:sym typeface="+mn-ea"/>
              </a:rPr>
              <a:t>BLANK DETERMINATION:</a:t>
            </a:r>
            <a:endParaRPr lang="en-US" sz="28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609600" y="1555750"/>
            <a:ext cx="10972800" cy="4953000"/>
          </a:xfrm>
        </p:spPr>
        <p:txBody>
          <a:bodyPr>
            <a:normAutofit lnSpcReduction="10000"/>
          </a:bodyPr>
          <a:p>
            <a:pPr>
              <a:lnSpc>
                <a:spcPct val="260000"/>
              </a:lnSpc>
            </a:pPr>
            <a:r>
              <a:rPr lang="en-US" sz="2400">
                <a:latin typeface="Times New Roman" panose="02020603050405020304" charset="0"/>
                <a:cs typeface="Times New Roman" panose="02020603050405020304" charset="0"/>
              </a:rPr>
              <a:t>To determine the effect of impurities present in the reagents &amp; vessels used </a:t>
            </a:r>
            <a:endParaRPr lang="en-US" sz="2400">
              <a:latin typeface="Times New Roman" panose="02020603050405020304" charset="0"/>
              <a:cs typeface="Times New Roman" panose="02020603050405020304" charset="0"/>
            </a:endParaRPr>
          </a:p>
          <a:p>
            <a:pPr>
              <a:lnSpc>
                <a:spcPct val="260000"/>
              </a:lnSpc>
            </a:pPr>
            <a:r>
              <a:rPr lang="en-US" sz="2400">
                <a:latin typeface="Times New Roman" panose="02020603050405020304" charset="0"/>
                <a:cs typeface="Times New Roman" panose="02020603050405020304" charset="0"/>
              </a:rPr>
              <a:t>and where it is necessary to locate the exact end point. </a:t>
            </a:r>
            <a:endParaRPr lang="en-US" sz="2400">
              <a:latin typeface="Times New Roman" panose="02020603050405020304" charset="0"/>
              <a:cs typeface="Times New Roman" panose="02020603050405020304" charset="0"/>
            </a:endParaRPr>
          </a:p>
          <a:p>
            <a:pPr>
              <a:lnSpc>
                <a:spcPct val="260000"/>
              </a:lnSpc>
            </a:pPr>
            <a:r>
              <a:rPr lang="en-US" sz="2400">
                <a:latin typeface="Times New Roman" panose="02020603050405020304" charset="0"/>
                <a:cs typeface="Times New Roman" panose="02020603050405020304" charset="0"/>
              </a:rPr>
              <a:t>It may be accomplished by performing a separate parallel estimation, without using the sample. </a:t>
            </a:r>
            <a:endParaRPr lang="en-US" sz="2400">
              <a:latin typeface="Times New Roman" panose="02020603050405020304" charset="0"/>
              <a:cs typeface="Times New Roman" panose="02020603050405020304" charset="0"/>
            </a:endParaRPr>
          </a:p>
          <a:p>
            <a:pPr marL="0" indent="0">
              <a:lnSpc>
                <a:spcPct val="260000"/>
              </a:lnSpc>
              <a:buNone/>
            </a:pPr>
            <a:r>
              <a:rPr lang="en-US" sz="2400">
                <a:latin typeface="Times New Roman" panose="02020603050405020304" charset="0"/>
                <a:cs typeface="Times New Roman" panose="02020603050405020304" charset="0"/>
              </a:rPr>
              <a:t> </a:t>
            </a: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8" name="Footer Placeholder 7"/>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45820"/>
            <a:ext cx="10972800" cy="582613"/>
          </a:xfrm>
        </p:spPr>
        <p:txBody>
          <a:bodyPr>
            <a:normAutofit/>
          </a:bodyPr>
          <a:p>
            <a:r>
              <a:rPr lang="en-US" sz="3110" b="1">
                <a:solidFill>
                  <a:srgbClr val="FF0000"/>
                </a:solidFill>
                <a:latin typeface="Times New Roman" panose="02020603050405020304" charset="0"/>
                <a:cs typeface="Times New Roman" panose="02020603050405020304" charset="0"/>
                <a:sym typeface="+mn-ea"/>
              </a:rPr>
              <a:t>         Cross – checking results by different methods of analysis:</a:t>
            </a:r>
            <a:endParaRPr lang="en-US" sz="311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609600" y="1433830"/>
            <a:ext cx="10972800" cy="4953000"/>
          </a:xfrm>
        </p:spPr>
        <p:txBody>
          <a:bodyPr/>
          <a:p>
            <a:pPr>
              <a:lnSpc>
                <a:spcPct val="260000"/>
              </a:lnSpc>
            </a:pPr>
            <a:r>
              <a:rPr lang="en-US" sz="2400">
                <a:latin typeface="Times New Roman" panose="02020603050405020304" charset="0"/>
                <a:cs typeface="Times New Roman" panose="02020603050405020304" charset="0"/>
                <a:sym typeface="+mn-ea"/>
              </a:rPr>
              <a:t>In certain specific cases the accuracy of a result may be cross linked by performing another analysis of the same substance by another method.</a:t>
            </a:r>
            <a:endParaRPr lang="en-US" sz="2400">
              <a:latin typeface="Times New Roman" panose="02020603050405020304" charset="0"/>
              <a:cs typeface="Times New Roman" panose="02020603050405020304" charset="0"/>
              <a:sym typeface="+mn-ea"/>
            </a:endParaRPr>
          </a:p>
          <a:p>
            <a:pPr>
              <a:lnSpc>
                <a:spcPct val="260000"/>
              </a:lnSpc>
            </a:pPr>
            <a:r>
              <a:rPr lang="en-US" sz="2400">
                <a:latin typeface="Times New Roman" panose="02020603050405020304" charset="0"/>
                <a:cs typeface="Times New Roman" panose="02020603050405020304" charset="0"/>
                <a:sym typeface="+mn-ea"/>
              </a:rPr>
              <a:t> Eg. HCl –Solution : It may be assayed either by titration with a std. sol. Of NaOH, or by precipitation and weighing as AgCl. </a:t>
            </a:r>
            <a:endParaRPr lang="en-US" sz="2400">
              <a:latin typeface="Times New Roman" panose="02020603050405020304" charset="0"/>
              <a:cs typeface="Times New Roman" panose="02020603050405020304" charset="0"/>
            </a:endParaRPr>
          </a:p>
          <a:p>
            <a:pPr>
              <a:lnSpc>
                <a:spcPct val="26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sz="2000"/>
              <a:t>    </a:t>
            </a:r>
            <a:br>
              <a:rPr lang="en-US" sz="2000"/>
            </a:br>
            <a:r>
              <a:rPr lang="en-US" sz="2000"/>
              <a:t>                     </a:t>
            </a:r>
            <a:r>
              <a:rPr lang="en-US"/>
              <a:t>               </a:t>
            </a:r>
            <a:br>
              <a:rPr lang="en-US"/>
            </a:br>
            <a:br>
              <a:rPr lang="en-US"/>
            </a:br>
            <a:r>
              <a:rPr lang="en-US" sz="2400" b="1">
                <a:solidFill>
                  <a:srgbClr val="FF0000"/>
                </a:solidFill>
              </a:rPr>
              <a:t>ERROR:</a:t>
            </a:r>
            <a:endParaRPr lang="en-US" sz="2400" b="1">
              <a:solidFill>
                <a:srgbClr val="FF0000"/>
              </a:solidFill>
            </a:endParaRPr>
          </a:p>
        </p:txBody>
      </p:sp>
      <p:sp>
        <p:nvSpPr>
          <p:cNvPr id="3" name="Content Placeholder 2"/>
          <p:cNvSpPr>
            <a:spLocks noGrp="1"/>
          </p:cNvSpPr>
          <p:nvPr>
            <p:ph idx="1"/>
          </p:nvPr>
        </p:nvSpPr>
        <p:spPr>
          <a:xfrm>
            <a:off x="838200" y="1756410"/>
            <a:ext cx="10515600" cy="4679315"/>
          </a:xfrm>
        </p:spPr>
        <p:txBody>
          <a:bodyPr>
            <a:normAutofit/>
          </a:bodyPr>
          <a:p>
            <a:pPr>
              <a:lnSpc>
                <a:spcPct val="140000"/>
              </a:lnSpc>
            </a:pPr>
            <a:r>
              <a:rPr lang="en-US" sz="2400">
                <a:latin typeface="Times New Roman" panose="02020603050405020304" charset="0"/>
                <a:cs typeface="Times New Roman" panose="02020603050405020304" charset="0"/>
                <a:sym typeface="+mn-ea"/>
              </a:rPr>
              <a:t>Error is the difference between the true result (or accepted true result) and the measured result. </a:t>
            </a:r>
            <a:endParaRPr lang="en-US" sz="2400">
              <a:latin typeface="Times New Roman" panose="02020603050405020304" charset="0"/>
              <a:cs typeface="Times New Roman" panose="02020603050405020304" charset="0"/>
              <a:sym typeface="+mn-ea"/>
            </a:endParaRPr>
          </a:p>
          <a:p>
            <a:pPr>
              <a:lnSpc>
                <a:spcPct val="140000"/>
              </a:lnSpc>
            </a:pPr>
            <a:r>
              <a:rPr lang="en-US" sz="2400">
                <a:latin typeface="Times New Roman" panose="02020603050405020304" charset="0"/>
                <a:cs typeface="Times New Roman" panose="02020603050405020304" charset="0"/>
                <a:sym typeface="+mn-ea"/>
              </a:rPr>
              <a:t>If the error in an analysis is large, serious consequences may result. </a:t>
            </a:r>
            <a:endParaRPr lang="en-US" sz="2400">
              <a:latin typeface="Times New Roman" panose="02020603050405020304" charset="0"/>
              <a:cs typeface="Times New Roman" panose="02020603050405020304" charset="0"/>
              <a:sym typeface="+mn-ea"/>
            </a:endParaRPr>
          </a:p>
          <a:p>
            <a:pPr>
              <a:lnSpc>
                <a:spcPct val="140000"/>
              </a:lnSpc>
            </a:pPr>
            <a:r>
              <a:rPr lang="en-US" sz="2400">
                <a:latin typeface="Times New Roman" panose="02020603050405020304" charset="0"/>
                <a:cs typeface="Times New Roman" panose="02020603050405020304" charset="0"/>
                <a:sym typeface="+mn-ea"/>
              </a:rPr>
              <a:t>As reliability, reproducibility and accuracy are the basis of analytical chemistry. </a:t>
            </a:r>
            <a:endParaRPr lang="en-US" sz="2400">
              <a:latin typeface="Times New Roman" panose="02020603050405020304" charset="0"/>
              <a:cs typeface="Times New Roman" panose="02020603050405020304" charset="0"/>
              <a:sym typeface="+mn-ea"/>
            </a:endParaRPr>
          </a:p>
          <a:p>
            <a:pPr>
              <a:lnSpc>
                <a:spcPct val="140000"/>
              </a:lnSpc>
            </a:pPr>
            <a:r>
              <a:rPr lang="en-US" sz="2400">
                <a:latin typeface="Times New Roman" panose="02020603050405020304" charset="0"/>
                <a:cs typeface="Times New Roman" panose="02020603050405020304" charset="0"/>
                <a:sym typeface="+mn-ea"/>
              </a:rPr>
              <a:t>A patient may undergo expensive &amp; even dangerous medical treatment based on an incorrect laboratory result because of an analytical error. </a:t>
            </a:r>
            <a:endParaRPr lang="en-US" sz="2400">
              <a:latin typeface="Times New Roman" panose="02020603050405020304" charset="0"/>
              <a:cs typeface="Times New Roman" panose="02020603050405020304" charset="0"/>
            </a:endParaRPr>
          </a:p>
        </p:txBody>
      </p:sp>
      <p:pic>
        <p:nvPicPr>
          <p:cNvPr id="8"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9" name="Footer Placeholder 8"/>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883920"/>
            <a:ext cx="10972800" cy="668020"/>
          </a:xfrm>
        </p:spPr>
        <p:txBody>
          <a:bodyPr/>
          <a:p>
            <a:pPr algn="ctr"/>
            <a:r>
              <a:rPr lang="en-US" sz="2800" b="1">
                <a:solidFill>
                  <a:srgbClr val="FF0000"/>
                </a:solidFill>
                <a:latin typeface="Times New Roman" panose="02020603050405020304" charset="0"/>
                <a:cs typeface="Times New Roman" panose="02020603050405020304" charset="0"/>
                <a:sym typeface="+mn-ea"/>
              </a:rPr>
              <a:t>Significant Figures:</a:t>
            </a:r>
            <a:endParaRPr lang="en-US" sz="28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a:xfrm>
            <a:off x="609600" y="1491615"/>
            <a:ext cx="10972800" cy="4681855"/>
          </a:xfrm>
        </p:spPr>
        <p:txBody>
          <a:bodyPr>
            <a:normAutofit/>
          </a:bodyPr>
          <a:p>
            <a:pPr>
              <a:lnSpc>
                <a:spcPct val="200000"/>
              </a:lnSpc>
              <a:buFont typeface="Wingdings" panose="05000000000000000000" charset="0"/>
              <a:buChar char="Ø"/>
            </a:pPr>
            <a:r>
              <a:rPr lang="en-US" sz="2000">
                <a:latin typeface="Times New Roman" panose="02020603050405020304" charset="0"/>
                <a:cs typeface="Times New Roman" panose="02020603050405020304" charset="0"/>
              </a:rPr>
              <a:t>A figure of digit denotes any one of the ten numerals           (0,1,2,3,4,5,6,7,8,9). </a:t>
            </a:r>
            <a:endParaRPr lang="en-US" sz="2000">
              <a:latin typeface="Times New Roman" panose="02020603050405020304" charset="0"/>
              <a:cs typeface="Times New Roman" panose="02020603050405020304" charset="0"/>
            </a:endParaRPr>
          </a:p>
          <a:p>
            <a:pPr>
              <a:lnSpc>
                <a:spcPct val="200000"/>
              </a:lnSpc>
              <a:buFont typeface="Arial" panose="020B0604020202020204" pitchFamily="34" charset="0"/>
              <a:buChar char="•"/>
            </a:pPr>
            <a:r>
              <a:rPr lang="en-US" sz="2000">
                <a:latin typeface="Times New Roman" panose="02020603050405020304" charset="0"/>
                <a:cs typeface="Times New Roman" panose="02020603050405020304" charset="0"/>
              </a:rPr>
              <a:t> A digit alone or in combination serves to express a number. •</a:t>
            </a:r>
            <a:endParaRPr lang="en-US" sz="2000">
              <a:latin typeface="Times New Roman" panose="02020603050405020304" charset="0"/>
              <a:cs typeface="Times New Roman" panose="02020603050405020304" charset="0"/>
            </a:endParaRPr>
          </a:p>
          <a:p>
            <a:pPr>
              <a:lnSpc>
                <a:spcPct val="200000"/>
              </a:lnSpc>
              <a:buFont typeface="Arial" panose="020B0604020202020204" pitchFamily="34" charset="0"/>
              <a:buChar char="•"/>
            </a:pPr>
            <a:r>
              <a:rPr lang="en-US" sz="2000">
                <a:latin typeface="Times New Roman" panose="02020603050405020304" charset="0"/>
                <a:cs typeface="Times New Roman" panose="02020603050405020304" charset="0"/>
              </a:rPr>
              <a:t> A significant figure is a digit having some practical meaning,</a:t>
            </a:r>
            <a:endParaRPr lang="en-US" sz="2000">
              <a:latin typeface="Times New Roman" panose="02020603050405020304" charset="0"/>
              <a:cs typeface="Times New Roman" panose="02020603050405020304" charset="0"/>
            </a:endParaRPr>
          </a:p>
          <a:p>
            <a:pPr>
              <a:lnSpc>
                <a:spcPct val="200000"/>
              </a:lnSpc>
            </a:pPr>
            <a:r>
              <a:rPr lang="en-US" sz="2000">
                <a:latin typeface="Times New Roman" panose="02020603050405020304" charset="0"/>
                <a:cs typeface="Times New Roman" panose="02020603050405020304" charset="0"/>
              </a:rPr>
              <a:t> i.e. it is a digit, which denotes the amount of the quantity in the place in which it stands. </a:t>
            </a:r>
            <a:endParaRPr lang="en-US" sz="2000">
              <a:latin typeface="Times New Roman" panose="02020603050405020304" charset="0"/>
              <a:cs typeface="Times New Roman" panose="02020603050405020304" charset="0"/>
            </a:endParaRPr>
          </a:p>
          <a:p>
            <a:pPr marL="0" indent="0">
              <a:lnSpc>
                <a:spcPct val="200000"/>
              </a:lnSpc>
              <a:buNone/>
            </a:pPr>
            <a:r>
              <a:rPr lang="en-US" sz="2000">
                <a:latin typeface="Times New Roman" panose="02020603050405020304" charset="0"/>
                <a:cs typeface="Times New Roman" panose="02020603050405020304" charset="0"/>
              </a:rPr>
              <a:t>• For example in 0.456, 4.56 and 456 there are three significant figures in each    number. </a:t>
            </a:r>
            <a:endParaRPr lang="en-US" sz="2000">
              <a:latin typeface="Times New Roman" panose="02020603050405020304" charset="0"/>
              <a:cs typeface="Times New Roman" panose="02020603050405020304" charset="0"/>
            </a:endParaRPr>
          </a:p>
          <a:p>
            <a:pPr marL="0" indent="0">
              <a:lnSpc>
                <a:spcPct val="200000"/>
              </a:lnSpc>
              <a:buNone/>
            </a:pPr>
            <a:r>
              <a:rPr lang="en-US" sz="2000">
                <a:latin typeface="Times New Roman" panose="02020603050405020304" charset="0"/>
                <a:cs typeface="Times New Roman" panose="02020603050405020304" charset="0"/>
              </a:rPr>
              <a:t>• Zero may or may not be a significant figure. </a:t>
            </a:r>
            <a:endParaRPr lang="en-US" sz="20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08025" y="800100"/>
            <a:ext cx="10515600" cy="5966460"/>
          </a:xfrm>
        </p:spPr>
        <p:txBody>
          <a:bodyPr/>
          <a:p>
            <a:pPr marL="0" indent="0">
              <a:lnSpc>
                <a:spcPct val="150000"/>
              </a:lnSpc>
              <a:buNone/>
            </a:pPr>
            <a:r>
              <a:rPr lang="en-US" sz="2400">
                <a:latin typeface="Times New Roman" panose="02020603050405020304" charset="0"/>
                <a:cs typeface="Times New Roman" panose="02020603050405020304" charset="0"/>
                <a:sym typeface="+mn-ea"/>
              </a:rPr>
              <a:t>                 </a:t>
            </a:r>
            <a:r>
              <a:rPr lang="en-US" sz="1800">
                <a:latin typeface="Times New Roman" panose="02020603050405020304" charset="0"/>
                <a:cs typeface="Times New Roman" panose="02020603050405020304" charset="0"/>
                <a:sym typeface="+mn-ea"/>
              </a:rPr>
              <a:t>         </a:t>
            </a:r>
            <a:endParaRPr lang="en-US" sz="2400">
              <a:sym typeface="+mn-ea"/>
            </a:endParaRPr>
          </a:p>
          <a:p>
            <a:pPr>
              <a:lnSpc>
                <a:spcPct val="210000"/>
              </a:lnSpc>
            </a:pPr>
            <a:r>
              <a:rPr lang="en-US" sz="2000">
                <a:latin typeface="Times New Roman" panose="02020603050405020304" charset="0"/>
                <a:cs typeface="Times New Roman" panose="02020603050405020304" charset="0"/>
                <a:sym typeface="+mn-ea"/>
              </a:rPr>
              <a:t>A zero is a significant figure except when it serves to locate the decimal point, </a:t>
            </a:r>
            <a:endParaRPr lang="en-US" sz="2000">
              <a:latin typeface="Times New Roman" panose="02020603050405020304" charset="0"/>
              <a:cs typeface="Times New Roman" panose="02020603050405020304" charset="0"/>
              <a:sym typeface="+mn-ea"/>
            </a:endParaRPr>
          </a:p>
          <a:p>
            <a:pPr>
              <a:lnSpc>
                <a:spcPct val="210000"/>
              </a:lnSpc>
            </a:pPr>
            <a:r>
              <a:rPr lang="en-US" sz="2000">
                <a:latin typeface="Times New Roman" panose="02020603050405020304" charset="0"/>
                <a:cs typeface="Times New Roman" panose="02020603050405020304" charset="0"/>
                <a:sym typeface="+mn-ea"/>
              </a:rPr>
              <a:t>while it is a significant figure when it indicates that the quantity in place in which i.e. in 1.3680 and 1.0082,</a:t>
            </a:r>
            <a:endParaRPr lang="en-US" sz="2000">
              <a:latin typeface="Times New Roman" panose="02020603050405020304" charset="0"/>
              <a:cs typeface="Times New Roman" panose="02020603050405020304" charset="0"/>
              <a:sym typeface="+mn-ea"/>
            </a:endParaRPr>
          </a:p>
          <a:p>
            <a:pPr>
              <a:lnSpc>
                <a:spcPct val="210000"/>
              </a:lnSpc>
            </a:pPr>
            <a:r>
              <a:rPr lang="en-US" sz="2000">
                <a:latin typeface="Times New Roman" panose="02020603050405020304" charset="0"/>
                <a:cs typeface="Times New Roman" panose="02020603050405020304" charset="0"/>
                <a:sym typeface="+mn-ea"/>
              </a:rPr>
              <a:t> zero is significant but in 0.0035, zeros are not the significant figures as they serve only to locate the decimal point.</a:t>
            </a:r>
            <a:endParaRPr lang="en-US" sz="2000">
              <a:latin typeface="Times New Roman" panose="02020603050405020304" charset="0"/>
              <a:cs typeface="Times New Roman" panose="02020603050405020304" charset="0"/>
              <a:sym typeface="+mn-ea"/>
            </a:endParaRPr>
          </a:p>
          <a:p>
            <a:pPr>
              <a:lnSpc>
                <a:spcPct val="210000"/>
              </a:lnSpc>
            </a:pPr>
            <a:r>
              <a:rPr lang="en-US" sz="2000">
                <a:latin typeface="Times New Roman" panose="02020603050405020304" charset="0"/>
                <a:cs typeface="Times New Roman" panose="02020603050405020304" charset="0"/>
                <a:sym typeface="+mn-ea"/>
              </a:rPr>
              <a:t> Thus, first two numbers contain five but the third one contains two significant figures.</a:t>
            </a:r>
            <a:endParaRPr lang="en-US" sz="2000">
              <a:latin typeface="Times New Roman" panose="02020603050405020304" charset="0"/>
              <a:cs typeface="Times New Roman" panose="02020603050405020304" charset="0"/>
            </a:endParaRPr>
          </a:p>
          <a:p>
            <a:endParaRPr lang="en-US" sz="20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662940"/>
            <a:ext cx="10972800" cy="582613"/>
          </a:xfrm>
        </p:spPr>
        <p:txBody>
          <a:bodyPr/>
          <a:p>
            <a:r>
              <a:rPr lang="en-US" b="1">
                <a:solidFill>
                  <a:srgbClr val="FF0000"/>
                </a:solidFill>
                <a:sym typeface="+mn-ea"/>
              </a:rPr>
              <a:t> </a:t>
            </a:r>
            <a:r>
              <a:rPr lang="en-US" sz="2000" b="1">
                <a:solidFill>
                  <a:srgbClr val="FF0000"/>
                </a:solidFill>
                <a:sym typeface="+mn-ea"/>
              </a:rPr>
              <a:t>                       </a:t>
            </a:r>
            <a:r>
              <a:rPr lang="en-US" b="1">
                <a:solidFill>
                  <a:srgbClr val="FF0000"/>
                </a:solidFill>
                <a:sym typeface="+mn-ea"/>
              </a:rPr>
              <a:t>            </a:t>
            </a:r>
            <a:br>
              <a:rPr lang="en-US" sz="2800" b="1">
                <a:solidFill>
                  <a:srgbClr val="FF0000"/>
                </a:solidFill>
                <a:latin typeface="Times New Roman" panose="02020603050405020304" charset="0"/>
                <a:cs typeface="Times New Roman" panose="02020603050405020304" charset="0"/>
                <a:sym typeface="+mn-ea"/>
              </a:rPr>
            </a:br>
            <a:r>
              <a:rPr lang="en-US" sz="2800" b="1">
                <a:solidFill>
                  <a:srgbClr val="FF0000"/>
                </a:solidFill>
                <a:latin typeface="Times New Roman" panose="02020603050405020304" charset="0"/>
                <a:cs typeface="Times New Roman" panose="02020603050405020304" charset="0"/>
                <a:sym typeface="+mn-ea"/>
              </a:rPr>
              <a:t>                                 </a:t>
            </a:r>
            <a:r>
              <a:rPr lang="en-US" sz="2400" b="1">
                <a:solidFill>
                  <a:srgbClr val="FF0000"/>
                </a:solidFill>
                <a:latin typeface="Times New Roman" panose="02020603050405020304" charset="0"/>
                <a:cs typeface="Times New Roman" panose="02020603050405020304" charset="0"/>
                <a:sym typeface="+mn-ea"/>
              </a:rPr>
              <a:t> Computation Rules:</a:t>
            </a:r>
            <a:endParaRPr lang="en-US" sz="2400" b="1">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p:txBody>
          <a:bodyPr>
            <a:normAutofit/>
          </a:bodyPr>
          <a:p>
            <a:pPr>
              <a:lnSpc>
                <a:spcPct val="240000"/>
              </a:lnSpc>
              <a:buFont typeface="Wingdings" panose="05000000000000000000" charset="0"/>
              <a:buChar char="Ø"/>
            </a:pPr>
            <a:r>
              <a:rPr lang="en-US" sz="2000" b="1">
                <a:solidFill>
                  <a:srgbClr val="FF0000"/>
                </a:solidFill>
                <a:latin typeface="Times New Roman" panose="02020603050405020304" charset="0"/>
                <a:cs typeface="Times New Roman" panose="02020603050405020304" charset="0"/>
              </a:rPr>
              <a:t>Rule 1</a:t>
            </a:r>
            <a:r>
              <a:rPr lang="en-US" sz="2000">
                <a:latin typeface="Times New Roman" panose="02020603050405020304" charset="0"/>
                <a:cs typeface="Times New Roman" panose="02020603050405020304" charset="0"/>
              </a:rPr>
              <a:t> → In expressing an experimental measurement, never retain more than one doubtful digit. Eliminate all the digits that are not significant. </a:t>
            </a:r>
            <a:endParaRPr lang="en-US" sz="2000">
              <a:latin typeface="Times New Roman" panose="02020603050405020304" charset="0"/>
              <a:cs typeface="Times New Roman" panose="02020603050405020304" charset="0"/>
            </a:endParaRPr>
          </a:p>
          <a:p>
            <a:pPr>
              <a:lnSpc>
                <a:spcPct val="240000"/>
              </a:lnSpc>
              <a:buFont typeface="Wingdings" panose="05000000000000000000" charset="0"/>
              <a:buChar char="Ø"/>
            </a:pPr>
            <a:r>
              <a:rPr lang="en-US" sz="2000" b="1">
                <a:solidFill>
                  <a:srgbClr val="FF0000"/>
                </a:solidFill>
                <a:latin typeface="Times New Roman" panose="02020603050405020304" charset="0"/>
                <a:cs typeface="Times New Roman" panose="02020603050405020304" charset="0"/>
              </a:rPr>
              <a:t>Rule 2 </a:t>
            </a:r>
            <a:r>
              <a:rPr lang="en-US" sz="2000">
                <a:latin typeface="Times New Roman" panose="02020603050405020304" charset="0"/>
                <a:cs typeface="Times New Roman" panose="02020603050405020304" charset="0"/>
              </a:rPr>
              <a:t>→ Retain as many significant figures in a result or in any data as will give only one uncertain figure. e.g. a volume between 30.5 ml and 30.7 ml should be written as 30.6 ml. and not as 30.60 as it would be between 30.59 and 30.61. </a:t>
            </a:r>
            <a:endParaRPr lang="en-US" sz="2000">
              <a:latin typeface="Times New Roman" panose="02020603050405020304" charset="0"/>
              <a:cs typeface="Times New Roman" panose="02020603050405020304" charset="0"/>
            </a:endParaRPr>
          </a:p>
          <a:p>
            <a:pPr>
              <a:lnSpc>
                <a:spcPct val="240000"/>
              </a:lnSpc>
              <a:buFont typeface="Wingdings" panose="05000000000000000000" charset="0"/>
              <a:buChar char="Ø"/>
            </a:pPr>
            <a:r>
              <a:rPr lang="en-US" sz="2000" b="1">
                <a:solidFill>
                  <a:srgbClr val="FF0000"/>
                </a:solidFill>
                <a:latin typeface="Times New Roman" panose="02020603050405020304" charset="0"/>
                <a:cs typeface="Times New Roman" panose="02020603050405020304" charset="0"/>
              </a:rPr>
              <a:t>Rule 3 </a:t>
            </a:r>
            <a:r>
              <a:rPr lang="en-US" sz="2000">
                <a:latin typeface="Times New Roman" panose="02020603050405020304" charset="0"/>
                <a:cs typeface="Times New Roman" panose="02020603050405020304" charset="0"/>
              </a:rPr>
              <a:t>→ Two rules are given for rejecting superfluous digits. </a:t>
            </a:r>
            <a:endParaRPr lang="en-US" sz="20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09955" y="744855"/>
            <a:ext cx="10715625" cy="6052820"/>
          </a:xfrm>
        </p:spPr>
        <p:txBody>
          <a:bodyPr>
            <a:normAutofit lnSpcReduction="10000"/>
          </a:bodyPr>
          <a:p>
            <a:pPr marL="0" indent="0">
              <a:lnSpc>
                <a:spcPct val="130000"/>
              </a:lnSpc>
              <a:buFont typeface="Arial" panose="020B0604020202020204" pitchFamily="34" charset="0"/>
              <a:buNone/>
            </a:pPr>
            <a:r>
              <a:rPr lang="en-US" sz="2400">
                <a:latin typeface="Times New Roman" panose="02020603050405020304" charset="0"/>
                <a:cs typeface="Times New Roman" panose="02020603050405020304" charset="0"/>
                <a:sym typeface="+mn-ea"/>
              </a:rPr>
              <a:t>                         </a:t>
            </a:r>
            <a:endParaRPr lang="en-US" sz="2400">
              <a:sym typeface="+mn-ea"/>
            </a:endParaRPr>
          </a:p>
          <a:p>
            <a:pPr>
              <a:lnSpc>
                <a:spcPct val="170000"/>
              </a:lnSpc>
              <a:buFont typeface="Wingdings" panose="05000000000000000000" charset="0"/>
              <a:buChar char="Ø"/>
            </a:pPr>
            <a:r>
              <a:rPr lang="en-US" sz="2000">
                <a:latin typeface="Times New Roman" panose="02020603050405020304" charset="0"/>
                <a:cs typeface="Times New Roman" panose="02020603050405020304" charset="0"/>
                <a:sym typeface="+mn-ea"/>
              </a:rPr>
              <a:t>1. When the last digit dropped is greater than 5, the last digit retained is increased by one. e.g. in rejecting the last digit in 8.947, the new value will be 8.95 as 7 is greater than 5. But when 4.863 is rounded up to two digits, it gives 4.9 as the first digit discarded is 6 which is greater than 5. This is known as rounding up.</a:t>
            </a:r>
            <a:endParaRPr lang="en-US" sz="2000">
              <a:latin typeface="Times New Roman" panose="02020603050405020304" charset="0"/>
              <a:cs typeface="Times New Roman" panose="02020603050405020304" charset="0"/>
              <a:sym typeface="+mn-ea"/>
            </a:endParaRPr>
          </a:p>
          <a:p>
            <a:pPr marL="0" indent="0">
              <a:lnSpc>
                <a:spcPct val="170000"/>
              </a:lnSpc>
              <a:buFont typeface="Wingdings" panose="05000000000000000000" charset="0"/>
              <a:buNone/>
            </a:pPr>
            <a:endParaRPr lang="en-US" sz="2000">
              <a:latin typeface="Times New Roman" panose="02020603050405020304" charset="0"/>
              <a:cs typeface="Times New Roman" panose="02020603050405020304" charset="0"/>
              <a:sym typeface="+mn-ea"/>
            </a:endParaRPr>
          </a:p>
          <a:p>
            <a:pPr>
              <a:lnSpc>
                <a:spcPct val="170000"/>
              </a:lnSpc>
              <a:buFont typeface="Wingdings" panose="05000000000000000000" charset="0"/>
              <a:buChar char="Ø"/>
            </a:pPr>
            <a:r>
              <a:rPr lang="en-US" sz="2000">
                <a:latin typeface="Times New Roman" panose="02020603050405020304" charset="0"/>
                <a:cs typeface="Times New Roman" panose="02020603050405020304" charset="0"/>
                <a:sym typeface="+mn-ea"/>
              </a:rPr>
              <a:t>2. If the first digit discarded is less than 5, leave the last digit unchanged. It is known as rounding down. e.g. when the number 5.64987 is rounded to two digits, we get 5.6 as the first digit, discarded is 4, which is less than 5. </a:t>
            </a:r>
            <a:endParaRPr lang="en-US" sz="20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791210"/>
            <a:ext cx="10515600" cy="6066790"/>
          </a:xfrm>
        </p:spPr>
        <p:txBody>
          <a:bodyPr>
            <a:noAutofit/>
          </a:bodyPr>
          <a:p>
            <a:pPr marL="457200" lvl="1" indent="0">
              <a:lnSpc>
                <a:spcPct val="240000"/>
              </a:lnSpc>
              <a:buNone/>
            </a:pPr>
            <a:r>
              <a:rPr lang="en-US" sz="2000">
                <a:latin typeface="Times New Roman" panose="02020603050405020304" charset="0"/>
                <a:cs typeface="Times New Roman" panose="02020603050405020304" charset="0"/>
                <a:sym typeface="+mn-ea"/>
              </a:rPr>
              <a:t>Rounding never changes the power of 10. Thus, it is better to express numbers in exponential notation before rounding. e.g. in rounding 57832 to four figures, result 5.783 X 104</a:t>
            </a:r>
            <a:endParaRPr lang="en-US" sz="2000">
              <a:latin typeface="Times New Roman" panose="02020603050405020304" charset="0"/>
              <a:cs typeface="Times New Roman" panose="02020603050405020304" charset="0"/>
              <a:sym typeface="+mn-ea"/>
            </a:endParaRPr>
          </a:p>
          <a:p>
            <a:pPr>
              <a:lnSpc>
                <a:spcPct val="240000"/>
              </a:lnSpc>
              <a:buFont typeface="Wingdings" panose="05000000000000000000" charset="0"/>
              <a:buChar char="Ø"/>
            </a:pPr>
            <a:r>
              <a:rPr lang="en-US" sz="2000">
                <a:latin typeface="Times New Roman" panose="02020603050405020304" charset="0"/>
                <a:cs typeface="Times New Roman" panose="02020603050405020304" charset="0"/>
              </a:rPr>
              <a:t> </a:t>
            </a:r>
            <a:r>
              <a:rPr lang="en-US" sz="2000" b="1">
                <a:solidFill>
                  <a:srgbClr val="FF0000"/>
                </a:solidFill>
                <a:latin typeface="Times New Roman" panose="02020603050405020304" charset="0"/>
                <a:cs typeface="Times New Roman" panose="02020603050405020304" charset="0"/>
              </a:rPr>
              <a:t>Rule 4 </a:t>
            </a:r>
            <a:r>
              <a:rPr lang="en-US" sz="2000">
                <a:latin typeface="Times New Roman" panose="02020603050405020304" charset="0"/>
                <a:cs typeface="Times New Roman" panose="02020603050405020304" charset="0"/>
                <a:sym typeface="+mn-ea"/>
              </a:rPr>
              <a:t>→ </a:t>
            </a:r>
            <a:r>
              <a:rPr lang="en-US" sz="2000">
                <a:latin typeface="Times New Roman" panose="02020603050405020304" charset="0"/>
                <a:cs typeface="Times New Roman" panose="02020603050405020304" charset="0"/>
              </a:rPr>
              <a:t>In addition or subtraction, there should be in each number only as many significant figures as there are in the least accurately known number.</a:t>
            </a:r>
            <a:endParaRPr lang="en-US" sz="2000">
              <a:latin typeface="Times New Roman" panose="02020603050405020304" charset="0"/>
              <a:cs typeface="Times New Roman" panose="02020603050405020304" charset="0"/>
            </a:endParaRPr>
          </a:p>
          <a:p>
            <a:pPr marL="457200" lvl="1" indent="0">
              <a:lnSpc>
                <a:spcPct val="240000"/>
              </a:lnSpc>
              <a:buNone/>
            </a:pPr>
            <a:r>
              <a:rPr lang="en-US" sz="2000">
                <a:latin typeface="Times New Roman" panose="02020603050405020304" charset="0"/>
                <a:cs typeface="Times New Roman" panose="02020603050405020304" charset="0"/>
              </a:rPr>
              <a:t> e.g. sum of three values 35.6, 0.162 and 71.41 should be reported only to the first decimal place as the value 35.6 is known only to the first decimal place. Thus, the answer 107.172 is rounded to 107.2.</a:t>
            </a:r>
            <a:r>
              <a:rPr lang="en-US" sz="1750">
                <a:latin typeface="Times New Roman" panose="02020603050405020304" charset="0"/>
                <a:cs typeface="Times New Roman" panose="02020603050405020304" charset="0"/>
              </a:rPr>
              <a:t> </a:t>
            </a:r>
            <a:endParaRPr lang="en-US" sz="175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974725"/>
            <a:ext cx="10515600" cy="6005830"/>
          </a:xfrm>
        </p:spPr>
        <p:txBody>
          <a:bodyPr>
            <a:normAutofit/>
          </a:bodyPr>
          <a:p>
            <a:pPr marL="0" indent="0">
              <a:lnSpc>
                <a:spcPct val="150000"/>
              </a:lnSpc>
              <a:buNone/>
            </a:pPr>
            <a:r>
              <a:rPr lang="en-US" sz="2400">
                <a:latin typeface="Times New Roman" panose="02020603050405020304" charset="0"/>
                <a:cs typeface="Times New Roman" panose="02020603050405020304" charset="0"/>
                <a:sym typeface="+mn-ea"/>
              </a:rPr>
              <a:t>                           </a:t>
            </a:r>
            <a:endParaRPr lang="en-US" sz="2400">
              <a:sym typeface="+mn-ea"/>
            </a:endParaRPr>
          </a:p>
          <a:p>
            <a:pPr>
              <a:lnSpc>
                <a:spcPct val="210000"/>
              </a:lnSpc>
              <a:buFont typeface="Wingdings" panose="05000000000000000000" charset="0"/>
              <a:buChar char="Ø"/>
            </a:pPr>
            <a:r>
              <a:rPr lang="en-US" sz="2000">
                <a:latin typeface="Times New Roman" panose="02020603050405020304" charset="0"/>
                <a:cs typeface="Times New Roman" panose="02020603050405020304" charset="0"/>
                <a:sym typeface="+mn-ea"/>
              </a:rPr>
              <a:t> </a:t>
            </a:r>
            <a:r>
              <a:rPr lang="en-US" sz="2000" b="1">
                <a:solidFill>
                  <a:srgbClr val="FF0000"/>
                </a:solidFill>
                <a:latin typeface="Times New Roman" panose="02020603050405020304" charset="0"/>
                <a:cs typeface="Times New Roman" panose="02020603050405020304" charset="0"/>
                <a:sym typeface="+mn-ea"/>
              </a:rPr>
              <a:t>Rule 5</a:t>
            </a:r>
            <a:r>
              <a:rPr lang="en-US" sz="2000">
                <a:latin typeface="Times New Roman" panose="02020603050405020304" charset="0"/>
                <a:cs typeface="Times New Roman" panose="02020603050405020304" charset="0"/>
                <a:sym typeface="+mn-ea"/>
              </a:rPr>
              <a:t>→ In multiplication or division, retain in each factor one more significant figure than is contained in the factor having the largest uncertainty. </a:t>
            </a:r>
            <a:endParaRPr lang="en-US" sz="2000">
              <a:latin typeface="Times New Roman" panose="02020603050405020304" charset="0"/>
              <a:cs typeface="Times New Roman" panose="02020603050405020304" charset="0"/>
              <a:sym typeface="+mn-ea"/>
            </a:endParaRPr>
          </a:p>
          <a:p>
            <a:pPr lvl="1">
              <a:lnSpc>
                <a:spcPct val="210000"/>
              </a:lnSpc>
              <a:buFont typeface="Arial" panose="020B0604020202020204" pitchFamily="34" charset="0"/>
              <a:buChar char="•"/>
            </a:pPr>
            <a:r>
              <a:rPr lang="en-US" sz="2000">
                <a:latin typeface="Times New Roman" panose="02020603050405020304" charset="0"/>
                <a:cs typeface="Times New Roman" panose="02020603050405020304" charset="0"/>
                <a:sym typeface="+mn-ea"/>
              </a:rPr>
              <a:t>The percentage precision of a product or quotient cannot be greater than the percentage precision of the least precise factor entering into the calculation. e.g. the product of the three figures 0.0121, 25.64 and 1.05782 is 0.0121 X 25.6 X 1.06 = 0.328.</a:t>
            </a:r>
            <a:endParaRPr lang="en-US" sz="2000">
              <a:latin typeface="Times New Roman" panose="02020603050405020304" charset="0"/>
              <a:cs typeface="Times New Roman" panose="02020603050405020304" charset="0"/>
            </a:endParaRPr>
          </a:p>
        </p:txBody>
      </p:sp>
      <p:pic>
        <p:nvPicPr>
          <p:cNvPr id="6"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8" name="Footer Placeholder 7"/>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74395"/>
            <a:ext cx="10515600" cy="5962650"/>
          </a:xfrm>
        </p:spPr>
        <p:txBody>
          <a:bodyPr/>
          <a:p>
            <a:pPr>
              <a:lnSpc>
                <a:spcPct val="200000"/>
              </a:lnSpc>
              <a:buFont typeface="Arial" panose="020B0604020202020204" pitchFamily="34" charset="0"/>
              <a:buChar char="•"/>
            </a:pPr>
            <a:r>
              <a:rPr lang="en-US" sz="2400">
                <a:latin typeface="Times New Roman" panose="02020603050405020304" charset="0"/>
                <a:cs typeface="Times New Roman" panose="02020603050405020304" charset="0"/>
                <a:sym typeface="+mn-ea"/>
              </a:rPr>
              <a:t> </a:t>
            </a:r>
            <a:r>
              <a:rPr lang="en-US" sz="2000">
                <a:latin typeface="Times New Roman" panose="02020603050405020304" charset="0"/>
                <a:cs typeface="Times New Roman" panose="02020603050405020304" charset="0"/>
                <a:sym typeface="+mn-ea"/>
              </a:rPr>
              <a:t>In a product or quotient of experimental numbers, the final result will have only as many significant figures as the factor with smallest number of significant figures. e.g. in the calculation, ,least number of significant figures (3) is in 0.218. Thus, the answer should also be expressed in three significant figures.</a:t>
            </a:r>
            <a:endParaRPr lang="en-US" sz="2000">
              <a:latin typeface="Times New Roman" panose="02020603050405020304" charset="0"/>
              <a:cs typeface="Times New Roman" panose="02020603050405020304" charset="0"/>
              <a:sym typeface="+mn-ea"/>
            </a:endParaRPr>
          </a:p>
          <a:p>
            <a:pPr>
              <a:lnSpc>
                <a:spcPct val="200000"/>
              </a:lnSpc>
              <a:buFont typeface="Arial" panose="020B0604020202020204" pitchFamily="34" charset="0"/>
              <a:buChar char="•"/>
            </a:pPr>
            <a:r>
              <a:rPr lang="en-US" sz="2000">
                <a:latin typeface="Times New Roman" panose="02020603050405020304" charset="0"/>
                <a:cs typeface="Times New Roman" panose="02020603050405020304" charset="0"/>
                <a:sym typeface="+mn-ea"/>
              </a:rPr>
              <a:t>When a calculation involves both addition or subtraction and multiplication or division, addition is done first so as to determine the number of significant figures in the answer.</a:t>
            </a:r>
            <a:endParaRPr lang="en-US" sz="2000">
              <a:latin typeface="Times New Roman" panose="02020603050405020304" charset="0"/>
              <a:cs typeface="Times New Roman" panose="02020603050405020304" charset="0"/>
            </a:endParaRPr>
          </a:p>
          <a:p>
            <a:endParaRPr lang="en-US" sz="20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03275"/>
            <a:ext cx="10515600" cy="5785485"/>
          </a:xfrm>
        </p:spPr>
        <p:txBody>
          <a:bodyPr>
            <a:normAutofit/>
          </a:bodyPr>
          <a:p>
            <a:pPr marL="0" indent="0">
              <a:lnSpc>
                <a:spcPct val="160000"/>
              </a:lnSpc>
              <a:buNone/>
            </a:pPr>
            <a:r>
              <a:rPr lang="en-US"/>
              <a:t>                     </a:t>
            </a:r>
            <a:r>
              <a:rPr lang="en-US" sz="2250">
                <a:latin typeface="Times New Roman" panose="02020603050405020304" charset="0"/>
                <a:cs typeface="Times New Roman" panose="02020603050405020304" charset="0"/>
              </a:rPr>
              <a:t>    </a:t>
            </a:r>
            <a:endParaRPr lang="en-US"/>
          </a:p>
          <a:p>
            <a:pPr marL="0" indent="0">
              <a:lnSpc>
                <a:spcPct val="160000"/>
              </a:lnSpc>
              <a:buNone/>
            </a:pPr>
            <a:r>
              <a:rPr lang="en-US" sz="2000">
                <a:latin typeface="Times New Roman" panose="02020603050405020304" charset="0"/>
                <a:cs typeface="Times New Roman" panose="02020603050405020304" charset="0"/>
              </a:rPr>
              <a:t> • </a:t>
            </a:r>
            <a:r>
              <a:rPr lang="en-US" sz="2000" b="1">
                <a:solidFill>
                  <a:srgbClr val="FF0000"/>
                </a:solidFill>
                <a:latin typeface="Times New Roman" panose="02020603050405020304" charset="0"/>
                <a:cs typeface="Times New Roman" panose="02020603050405020304" charset="0"/>
              </a:rPr>
              <a:t>Rule 6 </a:t>
            </a:r>
            <a:r>
              <a:rPr lang="en-US" sz="2000">
                <a:latin typeface="Times New Roman" panose="02020603050405020304" charset="0"/>
                <a:cs typeface="Times New Roman" panose="02020603050405020304" charset="0"/>
                <a:sym typeface="+mn-ea"/>
              </a:rPr>
              <a:t>→</a:t>
            </a:r>
            <a:r>
              <a:rPr lang="en-US" sz="2000">
                <a:latin typeface="Times New Roman" panose="02020603050405020304" charset="0"/>
                <a:cs typeface="Times New Roman" panose="02020603050405020304" charset="0"/>
              </a:rPr>
              <a:t> Computation involving a precision not greater than one fourth of 1 % should be made with a 10-inch slide rule. </a:t>
            </a:r>
            <a:endParaRPr lang="en-US" sz="2000">
              <a:latin typeface="Times New Roman" panose="02020603050405020304" charset="0"/>
              <a:cs typeface="Times New Roman" panose="02020603050405020304" charset="0"/>
            </a:endParaRPr>
          </a:p>
          <a:p>
            <a:pPr marL="0" indent="0">
              <a:lnSpc>
                <a:spcPct val="160000"/>
              </a:lnSpc>
              <a:buNone/>
            </a:pPr>
            <a:r>
              <a:rPr lang="en-US" sz="2000">
                <a:latin typeface="Times New Roman" panose="02020603050405020304" charset="0"/>
                <a:cs typeface="Times New Roman" panose="02020603050405020304" charset="0"/>
              </a:rPr>
              <a:t>For greater precision, logarithm tables should be used.</a:t>
            </a:r>
            <a:endParaRPr lang="en-US" sz="2000">
              <a:latin typeface="Times New Roman" panose="02020603050405020304" charset="0"/>
              <a:cs typeface="Times New Roman" panose="02020603050405020304" charset="0"/>
            </a:endParaRPr>
          </a:p>
          <a:p>
            <a:pPr marL="0" indent="0">
              <a:lnSpc>
                <a:spcPct val="160000"/>
              </a:lnSpc>
              <a:buNone/>
            </a:pPr>
            <a:r>
              <a:rPr lang="en-US" sz="2000">
                <a:latin typeface="Times New Roman" panose="02020603050405020304" charset="0"/>
                <a:cs typeface="Times New Roman" panose="02020603050405020304" charset="0"/>
              </a:rPr>
              <a:t> • Slide rule is a good method for checking the calculations made by logarithms. </a:t>
            </a:r>
            <a:endParaRPr lang="en-US" sz="2000">
              <a:latin typeface="Times New Roman" panose="02020603050405020304" charset="0"/>
              <a:cs typeface="Times New Roman" panose="02020603050405020304" charset="0"/>
            </a:endParaRPr>
          </a:p>
          <a:p>
            <a:pPr marL="0" indent="0">
              <a:lnSpc>
                <a:spcPct val="160000"/>
              </a:lnSpc>
              <a:buNone/>
            </a:pPr>
            <a:r>
              <a:rPr lang="en-US" sz="2000">
                <a:latin typeface="Times New Roman" panose="02020603050405020304" charset="0"/>
                <a:cs typeface="Times New Roman" panose="02020603050405020304" charset="0"/>
              </a:rPr>
              <a:t>Use of logarithms has been recommended where a large number of multiplications and divisions are to be made.</a:t>
            </a:r>
            <a:endParaRPr lang="en-US" sz="20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br>
              <a:rPr lang="en-US"/>
            </a:br>
            <a:endParaRPr lang="en-US"/>
          </a:p>
        </p:txBody>
      </p:sp>
      <p:sp>
        <p:nvSpPr>
          <p:cNvPr id="3" name="Content Placeholder 2"/>
          <p:cNvSpPr>
            <a:spLocks noGrp="1"/>
          </p:cNvSpPr>
          <p:nvPr>
            <p:ph idx="1"/>
          </p:nvPr>
        </p:nvSpPr>
        <p:spPr>
          <a:xfrm>
            <a:off x="609600" y="1203325"/>
            <a:ext cx="10972800" cy="4924425"/>
          </a:xfrm>
        </p:spPr>
        <p:txBody>
          <a:bodyPr/>
          <a:p>
            <a:pPr marL="0" indent="0">
              <a:lnSpc>
                <a:spcPct val="150000"/>
              </a:lnSpc>
              <a:buNone/>
            </a:pPr>
            <a:r>
              <a:rPr lang="en-US" sz="2800" b="1">
                <a:solidFill>
                  <a:srgbClr val="FF0000"/>
                </a:solidFill>
                <a:latin typeface="Times New Roman" panose="02020603050405020304" charset="0"/>
                <a:cs typeface="Times New Roman" panose="02020603050405020304" charset="0"/>
                <a:sym typeface="+mn-ea"/>
              </a:rPr>
              <a:t> </a:t>
            </a:r>
            <a:r>
              <a:rPr lang="en-US" sz="2800" b="1">
                <a:solidFill>
                  <a:srgbClr val="FF0000"/>
                </a:solidFill>
                <a:latin typeface="Times New Roman" panose="02020603050405020304" charset="0"/>
                <a:cs typeface="Times New Roman" panose="02020603050405020304" charset="0"/>
                <a:sym typeface="+mn-ea"/>
              </a:rPr>
              <a:t>What is Error…? </a:t>
            </a:r>
            <a:endParaRPr lang="en-US">
              <a:sym typeface="+mn-ea"/>
            </a:endParaRPr>
          </a:p>
          <a:p>
            <a:pPr>
              <a:lnSpc>
                <a:spcPct val="190000"/>
              </a:lnSpc>
              <a:buFont typeface="Arial" panose="020B0604020202020204" pitchFamily="34" charset="0"/>
              <a:buChar char="•"/>
            </a:pPr>
            <a:r>
              <a:rPr lang="en-US" sz="2400">
                <a:latin typeface="Times New Roman" panose="02020603050405020304" charset="0"/>
                <a:cs typeface="Times New Roman" panose="02020603050405020304" charset="0"/>
                <a:sym typeface="+mn-ea"/>
              </a:rPr>
              <a:t>Error= measured mean value – true value true value </a:t>
            </a:r>
            <a:endParaRPr lang="en-US" sz="2400">
              <a:latin typeface="Times New Roman" panose="02020603050405020304" charset="0"/>
              <a:cs typeface="Times New Roman" panose="02020603050405020304" charset="0"/>
              <a:sym typeface="+mn-ea"/>
            </a:endParaRPr>
          </a:p>
          <a:p>
            <a:pPr>
              <a:lnSpc>
                <a:spcPct val="190000"/>
              </a:lnSpc>
            </a:pPr>
            <a:r>
              <a:rPr lang="en-US" sz="2400">
                <a:latin typeface="Times New Roman" panose="02020603050405020304" charset="0"/>
                <a:cs typeface="Times New Roman" panose="02020603050405020304" charset="0"/>
                <a:sym typeface="+mn-ea"/>
              </a:rPr>
              <a:t>And the difference between the experimental value and true value is termed as absolute error. </a:t>
            </a:r>
            <a:endParaRPr lang="en-US" sz="2400">
              <a:latin typeface="Times New Roman" panose="02020603050405020304" charset="0"/>
              <a:cs typeface="Times New Roman" panose="02020603050405020304" charset="0"/>
              <a:sym typeface="+mn-ea"/>
            </a:endParaRPr>
          </a:p>
          <a:p>
            <a:pPr>
              <a:lnSpc>
                <a:spcPct val="190000"/>
              </a:lnSpc>
            </a:pPr>
            <a:r>
              <a:rPr lang="en-US" sz="2400">
                <a:latin typeface="Times New Roman" panose="02020603050405020304" charset="0"/>
                <a:cs typeface="Times New Roman" panose="02020603050405020304" charset="0"/>
                <a:sym typeface="+mn-ea"/>
              </a:rPr>
              <a:t>Absolute error may be negative or positive. </a:t>
            </a:r>
            <a:endParaRPr lang="en-US" sz="2400">
              <a:latin typeface="Times New Roman" panose="02020603050405020304" charset="0"/>
              <a:cs typeface="Times New Roman" panose="02020603050405020304" charset="0"/>
              <a:sym typeface="+mn-ea"/>
            </a:endParaRPr>
          </a:p>
          <a:p>
            <a:endParaRPr lang="en-US" sz="2400">
              <a:latin typeface="Times New Roman" panose="02020603050405020304" charset="0"/>
              <a:cs typeface="Times New Roman" panose="02020603050405020304" charset="0"/>
            </a:endParaRPr>
          </a:p>
        </p:txBody>
      </p:sp>
      <p:pic>
        <p:nvPicPr>
          <p:cNvPr id="6"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8" name="Footer Placeholder 7"/>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a:solidFill>
                  <a:srgbClr val="FF0000"/>
                </a:solidFill>
                <a:latin typeface="Times New Roman" panose="02020603050405020304" charset="0"/>
                <a:cs typeface="Times New Roman" panose="02020603050405020304" charset="0"/>
                <a:sym typeface="+mn-ea"/>
              </a:rPr>
              <a:t>                                        Types of errors :</a:t>
            </a:r>
            <a:endParaRPr lang="en-US" sz="2800">
              <a:solidFill>
                <a:srgbClr val="FF0000"/>
              </a:solidFill>
              <a:latin typeface="Times New Roman" panose="02020603050405020304" charset="0"/>
              <a:cs typeface="Times New Roman" panose="02020603050405020304" charset="0"/>
              <a:sym typeface="+mn-ea"/>
            </a:endParaRPr>
          </a:p>
        </p:txBody>
      </p:sp>
      <p:sp>
        <p:nvSpPr>
          <p:cNvPr id="3" name="Content Placeholder 2"/>
          <p:cNvSpPr>
            <a:spLocks noGrp="1"/>
          </p:cNvSpPr>
          <p:nvPr>
            <p:ph idx="1"/>
          </p:nvPr>
        </p:nvSpPr>
        <p:spPr/>
        <p:txBody>
          <a:bodyPr/>
          <a:p>
            <a:pPr marL="0" indent="0">
              <a:lnSpc>
                <a:spcPct val="180000"/>
              </a:lnSpc>
              <a:buNone/>
            </a:pPr>
            <a:r>
              <a:rPr lang="en-US" sz="2400">
                <a:latin typeface="Times New Roman" panose="02020603050405020304" charset="0"/>
                <a:cs typeface="Times New Roman" panose="02020603050405020304" charset="0"/>
                <a:sym typeface="+mn-ea"/>
              </a:rPr>
              <a:t>There are two principle types of error in analysis : </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Determinate or systematic error</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Indeterminate or random error</a:t>
            </a:r>
            <a:endParaRPr lang="en-US" sz="2400">
              <a:latin typeface="Times New Roman" panose="02020603050405020304" charset="0"/>
              <a:cs typeface="Times New Roman" panose="02020603050405020304" charset="0"/>
            </a:endParaRPr>
          </a:p>
          <a:p>
            <a:pPr marL="0" indent="0">
              <a:lnSpc>
                <a:spcPct val="180000"/>
              </a:lnSpc>
              <a:buNone/>
            </a:pPr>
            <a:endParaRPr lang="en-US" sz="2400">
              <a:latin typeface="Times New Roman" panose="02020603050405020304" charset="0"/>
              <a:cs typeface="Times New Roman" panose="02020603050405020304" charset="0"/>
            </a:endParaRPr>
          </a:p>
          <a:p>
            <a:pPr marL="0" indent="0">
              <a:lnSpc>
                <a:spcPct val="180000"/>
              </a:lnSpc>
              <a:buNone/>
            </a:pPr>
            <a:r>
              <a:rPr lang="en-US" sz="2400">
                <a:latin typeface="Times New Roman" panose="02020603050405020304" charset="0"/>
                <a:cs typeface="Times New Roman" panose="02020603050405020304" charset="0"/>
                <a:sym typeface="+mn-ea"/>
              </a:rPr>
              <a:t>They are caused by faults in the analytical procedure or the instruments used in the analysis. </a:t>
            </a:r>
            <a:endParaRPr lang="en-US" sz="2400">
              <a:latin typeface="Times New Roman" panose="02020603050405020304" charset="0"/>
              <a:cs typeface="Times New Roman" panose="02020603050405020304" charset="0"/>
            </a:endParaRPr>
          </a:p>
          <a:p>
            <a:pPr marL="0" indent="0">
              <a:lnSpc>
                <a:spcPct val="180000"/>
              </a:lnSpc>
              <a:buNone/>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6" name="Footer Placeholder 5"/>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957580"/>
            <a:ext cx="10515600" cy="5371465"/>
          </a:xfrm>
        </p:spPr>
        <p:txBody>
          <a:bodyPr>
            <a:normAutofit/>
          </a:bodyPr>
          <a:p>
            <a:pPr>
              <a:lnSpc>
                <a:spcPct val="140000"/>
              </a:lnSpc>
            </a:pPr>
            <a:r>
              <a:rPr lang="en-US" sz="2400">
                <a:latin typeface="Times New Roman" panose="02020603050405020304" charset="0"/>
                <a:cs typeface="Times New Roman" panose="02020603050405020304" charset="0"/>
              </a:rPr>
              <a:t>Determinate errors are systemic errors i.e. they are not random. </a:t>
            </a:r>
            <a:endParaRPr lang="en-US" sz="2400">
              <a:latin typeface="Times New Roman" panose="02020603050405020304" charset="0"/>
              <a:cs typeface="Times New Roman" panose="02020603050405020304" charset="0"/>
            </a:endParaRPr>
          </a:p>
          <a:p>
            <a:pPr>
              <a:lnSpc>
                <a:spcPct val="140000"/>
              </a:lnSpc>
            </a:pPr>
            <a:r>
              <a:rPr lang="en-US" sz="2400">
                <a:latin typeface="Times New Roman" panose="02020603050405020304" charset="0"/>
                <a:cs typeface="Times New Roman" panose="02020603050405020304" charset="0"/>
              </a:rPr>
              <a:t>As the name indicates that the cause of this type of error may be found out &amp; then either avoided or corrected. </a:t>
            </a:r>
            <a:endParaRPr lang="en-US" sz="2400">
              <a:latin typeface="Times New Roman" panose="02020603050405020304" charset="0"/>
              <a:cs typeface="Times New Roman" panose="02020603050405020304" charset="0"/>
            </a:endParaRPr>
          </a:p>
          <a:p>
            <a:pPr>
              <a:lnSpc>
                <a:spcPct val="140000"/>
              </a:lnSpc>
            </a:pPr>
            <a:r>
              <a:rPr lang="en-US" sz="2400">
                <a:latin typeface="Times New Roman" panose="02020603050405020304" charset="0"/>
                <a:cs typeface="Times New Roman" panose="02020603050405020304" charset="0"/>
              </a:rPr>
              <a:t> A particular determinate error may cause the analytical results produced by the method to be always too high. </a:t>
            </a:r>
            <a:endParaRPr lang="en-US" sz="2400">
              <a:latin typeface="Times New Roman" panose="02020603050405020304" charset="0"/>
              <a:cs typeface="Times New Roman" panose="02020603050405020304" charset="0"/>
            </a:endParaRPr>
          </a:p>
          <a:p>
            <a:pPr>
              <a:lnSpc>
                <a:spcPct val="140000"/>
              </a:lnSpc>
            </a:pPr>
            <a:r>
              <a:rPr lang="en-US" sz="2400">
                <a:latin typeface="Times New Roman" panose="02020603050405020304" charset="0"/>
                <a:cs typeface="Times New Roman" panose="02020603050405020304" charset="0"/>
              </a:rPr>
              <a:t>Another determinate error may render all results too low. </a:t>
            </a:r>
            <a:endParaRPr lang="en-US" sz="2400">
              <a:latin typeface="Times New Roman" panose="02020603050405020304" charset="0"/>
              <a:cs typeface="Times New Roman" panose="02020603050405020304" charset="0"/>
            </a:endParaRPr>
          </a:p>
          <a:p>
            <a:pPr>
              <a:lnSpc>
                <a:spcPct val="140000"/>
              </a:lnSpc>
            </a:pPr>
            <a:r>
              <a:rPr lang="en-US" sz="2400">
                <a:latin typeface="Times New Roman" panose="02020603050405020304" charset="0"/>
                <a:cs typeface="Times New Roman" panose="02020603050405020304" charset="0"/>
              </a:rPr>
              <a:t>Sometimes the error remains constant;</a:t>
            </a:r>
            <a:endParaRPr lang="en-US" sz="2400">
              <a:latin typeface="Times New Roman" panose="02020603050405020304" charset="0"/>
              <a:cs typeface="Times New Roman" panose="02020603050405020304" charset="0"/>
            </a:endParaRPr>
          </a:p>
          <a:p>
            <a:pPr>
              <a:lnSpc>
                <a:spcPct val="140000"/>
              </a:lnSpc>
            </a:pPr>
            <a:r>
              <a:rPr lang="en-US" sz="2400">
                <a:latin typeface="Times New Roman" panose="02020603050405020304" charset="0"/>
                <a:cs typeface="Times New Roman" panose="02020603050405020304" charset="0"/>
              </a:rPr>
              <a:t> All results are too high or too low by the same amount</a:t>
            </a:r>
            <a:r>
              <a:rPr lang="en-US" sz="2400"/>
              <a:t>. </a:t>
            </a:r>
            <a:endParaRPr lang="en-US" sz="2400"/>
          </a:p>
          <a:p>
            <a:endParaRPr lang="en-US" sz="2400"/>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34390"/>
            <a:ext cx="10515600" cy="5571490"/>
          </a:xfrm>
        </p:spPr>
        <p:txBody>
          <a:bodyPr>
            <a:normAutofit/>
          </a:bodyPr>
          <a:p>
            <a:pPr>
              <a:lnSpc>
                <a:spcPct val="160000"/>
              </a:lnSpc>
            </a:pPr>
            <a:r>
              <a:rPr lang="en-US" sz="2400">
                <a:latin typeface="Times New Roman" panose="02020603050405020304" charset="0"/>
                <a:cs typeface="Times New Roman" panose="02020603050405020304" charset="0"/>
                <a:sym typeface="+mn-ea"/>
              </a:rPr>
              <a:t>Determinate error can be additive or they can be multiplicative .</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sym typeface="+mn-ea"/>
              </a:rPr>
              <a:t> It depends on the error &amp; how it enters into the calculation of the final result.</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sym typeface="+mn-ea"/>
              </a:rPr>
              <a:t> This determinate error could be the result of an incorrectly calibrated balance. </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sym typeface="+mn-ea"/>
              </a:rPr>
              <a:t>If the balance is set so that the zero point is actually 0.5 mg too high, all masses determined with this balance will be 0.5mg too high. </a:t>
            </a:r>
            <a:endParaRPr lang="en-US" sz="2400">
              <a:latin typeface="Times New Roman" panose="02020603050405020304" charset="0"/>
              <a:cs typeface="Times New Roman" panose="02020603050405020304" charset="0"/>
            </a:endParaRPr>
          </a:p>
          <a:p>
            <a:pPr>
              <a:lnSpc>
                <a:spcPct val="160000"/>
              </a:lnSpc>
            </a:pPr>
            <a:r>
              <a:rPr lang="en-US" sz="2400">
                <a:latin typeface="Times New Roman" panose="02020603050405020304" charset="0"/>
                <a:cs typeface="Times New Roman" panose="02020603050405020304" charset="0"/>
                <a:sym typeface="+mn-ea"/>
              </a:rPr>
              <a:t>If this balance was used to weigh any std. sol. Used in the laboratory, the std. concentration will be erroneously high,and all of the results obtained using this std. will be erroneously high. </a:t>
            </a:r>
            <a:endParaRPr lang="en-US" sz="2400">
              <a:latin typeface="Times New Roman" panose="02020603050405020304" charset="0"/>
              <a:cs typeface="Times New Roman" panose="02020603050405020304" charset="0"/>
            </a:endParaRPr>
          </a:p>
          <a:p>
            <a:pPr>
              <a:lnSpc>
                <a:spcPct val="16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772160"/>
            <a:ext cx="10515600" cy="5510530"/>
          </a:xfrm>
        </p:spPr>
        <p:txBody>
          <a:bodyPr>
            <a:normAutofit lnSpcReduction="20000"/>
          </a:bodyPr>
          <a:p>
            <a:pPr>
              <a:lnSpc>
                <a:spcPct val="180000"/>
              </a:lnSpc>
            </a:pPr>
            <a:r>
              <a:rPr lang="en-US" sz="2400">
                <a:latin typeface="Times New Roman" panose="02020603050405020304" charset="0"/>
                <a:cs typeface="Times New Roman" panose="02020603050405020304" charset="0"/>
                <a:sym typeface="+mn-ea"/>
              </a:rPr>
              <a:t>The error is reported as the absolute error, the absolute value is the difference between the true and measured value. Measured mean value – True value = Absolute error </a:t>
            </a:r>
            <a:endParaRPr lang="en-US" sz="2400">
              <a:latin typeface="Times New Roman" panose="02020603050405020304" charset="0"/>
              <a:cs typeface="Times New Roman" panose="02020603050405020304" charset="0"/>
            </a:endParaRPr>
          </a:p>
          <a:p>
            <a:pPr>
              <a:lnSpc>
                <a:spcPct val="180000"/>
              </a:lnSpc>
            </a:pPr>
            <a:r>
              <a:rPr lang="en-US" sz="2400">
                <a:latin typeface="Times New Roman" panose="02020603050405020304" charset="0"/>
                <a:cs typeface="Times New Roman" panose="02020603050405020304" charset="0"/>
                <a:sym typeface="+mn-ea"/>
              </a:rPr>
              <a:t>Determinate errors may arise from some faulty step in the analytical process. </a:t>
            </a:r>
            <a:endParaRPr lang="en-US" sz="2400">
              <a:latin typeface="Times New Roman" panose="02020603050405020304" charset="0"/>
              <a:cs typeface="Times New Roman" panose="02020603050405020304" charset="0"/>
            </a:endParaRPr>
          </a:p>
          <a:p>
            <a:pPr>
              <a:lnSpc>
                <a:spcPct val="180000"/>
              </a:lnSpc>
            </a:pPr>
            <a:r>
              <a:rPr lang="en-US" sz="2400">
                <a:latin typeface="Times New Roman" panose="02020603050405020304" charset="0"/>
                <a:cs typeface="Times New Roman" panose="02020603050405020304" charset="0"/>
                <a:sym typeface="+mn-ea"/>
              </a:rPr>
              <a:t>The faulty step is repeated every time the determination is performed. </a:t>
            </a:r>
            <a:endParaRPr lang="en-US" sz="2400">
              <a:latin typeface="Times New Roman" panose="02020603050405020304" charset="0"/>
              <a:cs typeface="Times New Roman" panose="02020603050405020304" charset="0"/>
            </a:endParaRPr>
          </a:p>
          <a:p>
            <a:pPr>
              <a:lnSpc>
                <a:spcPct val="180000"/>
              </a:lnSpc>
            </a:pPr>
            <a:r>
              <a:rPr lang="en-US" sz="2400">
                <a:latin typeface="Times New Roman" panose="02020603050405020304" charset="0"/>
                <a:cs typeface="Times New Roman" panose="02020603050405020304" charset="0"/>
                <a:sym typeface="+mn-ea"/>
              </a:rPr>
              <a:t>Whether a sample is analyzed 5 times or 50 times, the results may agree with each other but differ widely from the true answer.</a:t>
            </a:r>
            <a:endParaRPr lang="en-US" sz="2400">
              <a:latin typeface="Times New Roman" panose="02020603050405020304" charset="0"/>
              <a:cs typeface="Times New Roman" panose="02020603050405020304" charset="0"/>
              <a:sym typeface="+mn-ea"/>
            </a:endParaRPr>
          </a:p>
          <a:p>
            <a:pPr>
              <a:lnSpc>
                <a:spcPct val="180000"/>
              </a:lnSpc>
            </a:pPr>
            <a:r>
              <a:rPr lang="en-US" sz="2400">
                <a:latin typeface="Times New Roman" panose="02020603050405020304" charset="0"/>
                <a:cs typeface="Times New Roman" panose="02020603050405020304" charset="0"/>
                <a:sym typeface="+mn-ea"/>
              </a:rPr>
              <a:t>Systemic error is under the control of the analyst.</a:t>
            </a:r>
            <a:endParaRPr lang="en-US"/>
          </a:p>
          <a:p>
            <a:endParaRPr lang="en-US"/>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47725"/>
            <a:ext cx="10515600" cy="5695315"/>
          </a:xfrm>
        </p:spPr>
        <p:txBody>
          <a:bodyPr>
            <a:normAutofit/>
          </a:bodyPr>
          <a:p>
            <a:pPr marL="0" indent="0">
              <a:lnSpc>
                <a:spcPct val="150000"/>
              </a:lnSpc>
              <a:buNone/>
            </a:pPr>
            <a:r>
              <a:rPr lang="en-US" sz="2400" b="1">
                <a:solidFill>
                  <a:srgbClr val="FF0000"/>
                </a:solidFill>
                <a:latin typeface="Times New Roman" panose="02020603050405020304" charset="0"/>
                <a:cs typeface="Times New Roman" panose="02020603050405020304" charset="0"/>
              </a:rPr>
              <a:t>           How are determinate errors identified and corrected...? </a:t>
            </a:r>
            <a:endParaRPr lang="en-US" sz="600" b="1">
              <a:solidFill>
                <a:srgbClr val="FF0000"/>
              </a:solidFill>
              <a:latin typeface="Times New Roman" panose="02020603050405020304" charset="0"/>
              <a:cs typeface="Times New Roman" panose="02020603050405020304" charset="0"/>
            </a:endParaRPr>
          </a:p>
          <a:p>
            <a:pPr marL="0" indent="0">
              <a:lnSpc>
                <a:spcPct val="150000"/>
              </a:lnSpc>
              <a:buNone/>
            </a:pPr>
            <a:endParaRPr lang="en-US" sz="600" b="1">
              <a:solidFill>
                <a:srgbClr val="FF0000"/>
              </a:solidFill>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One is to analyze the sample by a completely different analytical procedure that is known to involve no systematic errors. </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Such methods are often called “standard methods”; </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they have been evaluated extensively by many laboratories &amp; shown to be precise and accurate. </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If the results from two analytical methods agree, it is reasonable to assume that both analytical procedures are free of determinate errors. </a:t>
            </a: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pic>
        <p:nvPicPr>
          <p:cNvPr id="7" name="Picture 1" descr="C:\Documents and Settings\engineer\Desktop\logo.png"/>
          <p:cNvPicPr>
            <a:picLocks noChangeAspect="1" noChangeArrowheads="1"/>
          </p:cNvPicPr>
          <p:nvPr>
            <p:ph sz="half" idx="2"/>
          </p:nvPr>
        </p:nvPicPr>
        <p:blipFill>
          <a:blip r:embed="rId1" cstate="print"/>
          <a:srcRect/>
          <a:stretch>
            <a:fillRect/>
          </a:stretch>
        </p:blipFill>
        <p:spPr>
          <a:xfrm>
            <a:off x="1282065" y="116840"/>
            <a:ext cx="1409065" cy="655955"/>
          </a:xfrm>
          <a:prstGeom prst="rect">
            <a:avLst/>
          </a:prstGeom>
          <a:noFill/>
          <a:ln w="9525">
            <a:noFill/>
            <a:miter lim="800000"/>
            <a:headEnd/>
            <a:tailEnd/>
          </a:ln>
        </p:spPr>
      </p:pic>
      <p:sp>
        <p:nvSpPr>
          <p:cNvPr id="5" name="Footer Placeholder 4"/>
          <p:cNvSpPr>
            <a:spLocks noGrp="1"/>
          </p:cNvSpPr>
          <p:nvPr>
            <p:ph type="ftr" sz="quarter" idx="3"/>
          </p:nvPr>
        </p:nvSpPr>
        <p:spPr>
          <a:xfrm>
            <a:off x="3392805" y="6245225"/>
            <a:ext cx="5143500" cy="476250"/>
          </a:xfrm>
        </p:spPr>
        <p:txBody>
          <a:bodyPr/>
          <a:p>
            <a:r>
              <a:rPr lang="en-US" sz="1200"/>
              <a:t>DEPARTMENT OF PHARMACEUTICAL ANALYSIS</a:t>
            </a:r>
            <a:endParaRPr lang="en-US" sz="120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theme/theme1.xml><?xml version="1.0" encoding="utf-8"?>
<a:theme xmlns:a="http://schemas.openxmlformats.org/drawingml/2006/main" name="1_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15063</Words>
  <Application>WPS Presentation</Application>
  <PresentationFormat>Widescreen</PresentationFormat>
  <Paragraphs>328</Paragraphs>
  <Slides>37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37</vt:i4>
      </vt:variant>
    </vt:vector>
  </HeadingPairs>
  <TitlesOfParts>
    <vt:vector size="46" baseType="lpstr">
      <vt:lpstr>Arial</vt:lpstr>
      <vt:lpstr>SimSun</vt:lpstr>
      <vt:lpstr>Wingdings</vt:lpstr>
      <vt:lpstr>Times New Roman</vt:lpstr>
      <vt:lpstr>Microsoft YaHei</vt:lpstr>
      <vt:lpstr>Arial Unicode MS</vt:lpstr>
      <vt:lpstr>Calibri</vt:lpstr>
      <vt:lpstr>Wingdings</vt:lpstr>
      <vt:lpstr>1_Orange Waves</vt:lpstr>
      <vt:lpstr>                              ERRORS IN PHARMACEUTICAL ANALYSIS</vt:lpstr>
      <vt:lpstr>                                                                       Introduction</vt:lpstr>
      <vt:lpstr>                                                    ERROR:</vt:lpstr>
      <vt:lpstr> </vt:lpstr>
      <vt:lpstr>                                        Types of errors :</vt:lpstr>
      <vt:lpstr>PowerPoint 演示文稿</vt:lpstr>
      <vt:lpstr>PowerPoint 演示文稿</vt:lpstr>
      <vt:lpstr>PowerPoint 演示文稿</vt:lpstr>
      <vt:lpstr>PowerPoint 演示文稿</vt:lpstr>
      <vt:lpstr>PowerPoint 演示文稿</vt:lpstr>
      <vt:lpstr>PowerPoint 演示文稿</vt:lpstr>
      <vt:lpstr>                                            Analyst error :</vt:lpstr>
      <vt:lpstr>              Operational and Personal errors :</vt:lpstr>
      <vt:lpstr>PowerPoint 演示文稿</vt:lpstr>
      <vt:lpstr>PowerPoint 演示文稿</vt:lpstr>
      <vt:lpstr>PowerPoint 演示文稿</vt:lpstr>
      <vt:lpstr>PowerPoint 演示文稿</vt:lpstr>
      <vt:lpstr>              Analytical Method :</vt:lpstr>
      <vt:lpstr>PowerPoint 演示文稿</vt:lpstr>
      <vt:lpstr>                                      Contamination:</vt:lpstr>
      <vt:lpstr>                                   Indeterminate errors :</vt:lpstr>
      <vt:lpstr>                                   Sources of random error :</vt:lpstr>
      <vt:lpstr>                                 ACCURACY : </vt:lpstr>
      <vt:lpstr>                                          PRECISION: </vt:lpstr>
      <vt:lpstr>                           Minimizing systematic errors:</vt:lpstr>
      <vt:lpstr>PowerPoint 演示文稿</vt:lpstr>
      <vt:lpstr>                       Analysis of standard samples: </vt:lpstr>
      <vt:lpstr>               BLANK DETERMINATION:</vt:lpstr>
      <vt:lpstr>         Cross – checking results by different methods of analysis:</vt:lpstr>
      <vt:lpstr>Significant Figures:</vt:lpstr>
      <vt:lpstr>PowerPoint 演示文稿</vt:lpstr>
      <vt:lpstr>                                                                       Computation Rules:</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ERRORS IN PHARMACEUTICAL ANALYSIS</dc:title>
  <dc:creator>Bindu</dc:creator>
  <cp:lastModifiedBy>Bindu</cp:lastModifiedBy>
  <cp:revision>41</cp:revision>
  <dcterms:created xsi:type="dcterms:W3CDTF">2022-01-18T05:00:00Z</dcterms:created>
  <dcterms:modified xsi:type="dcterms:W3CDTF">2022-02-25T18:17:09Z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8B5096E3C9DA4710AD554BB20669D778</vt:lpwstr>
  </property>
  <property fmtid="{D5CDD505-2E9C-101B-9397-08002B2CF9AE}" pid="3" name="KSOProductBuildVer">
    <vt:lpwstr>1033-11.2.0.10463</vt:lpwstr>
  </property>
</Properties>
</file>