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media/image2.jpg" ContentType="image/jpg"/>
  <Override PartName="/ppt/media/image3.jpg" ContentType="image/jpg"/>
  <Override PartName="/ppt/media/image4.jpg" ContentType="image/jpg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5" r:id="rId20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4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571DFF-9964-491E-A7AC-E817053C45A2}" type="datetimeFigureOut">
              <a:rPr lang="en-IN" smtClean="0"/>
              <a:t>26-02-2022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028950" y="857250"/>
            <a:ext cx="30861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37FD23-EECA-4F58-9327-FB461C8D151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842414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IN"/>
              <a:t>DEPATMENT OF PHARMACEUTICS</a:t>
            </a:r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A24035-CA97-41C6-86AB-8C76B79A3695}" type="datetime1">
              <a:rPr lang="en-US" smtClean="0"/>
              <a:t>2/26/2022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rgbClr val="000099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3200" b="1" i="0" u="heavy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IN"/>
              <a:t>DEPATMENT OF PHARMACEUTICS</a:t>
            </a:r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199B64-CC24-4FD2-8D5C-9539045F36A7}" type="datetime1">
              <a:rPr lang="en-US" smtClean="0"/>
              <a:t>2/26/2022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rgbClr val="000099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IN"/>
              <a:t>DEPATMENT OF PHARMACEUTICS</a:t>
            </a:r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18085F-CCCB-4F58-9228-4F9C96B078E4}" type="datetime1">
              <a:rPr lang="en-US" smtClean="0"/>
              <a:t>2/26/2022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rgbClr val="000099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IN"/>
              <a:t>DEPATMENT OF PHARMACEUTICS</a:t>
            </a:r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496E90-D33B-4749-B14B-E0097329713D}" type="datetime1">
              <a:rPr lang="en-US" smtClean="0"/>
              <a:t>2/26/2022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IN"/>
              <a:t>DEPATMENT OF PHARMACEUTICS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0BAF11-DEF0-4532-808F-9117E8565586}" type="datetime1">
              <a:rPr lang="en-US" smtClean="0"/>
              <a:t>2/26/2022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7">
            <a:lum/>
          </a:blip>
          <a:srcRect/>
          <a:stretch>
            <a:fillRect l="24000" t="2000" r="18000" b="8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764665" y="207391"/>
            <a:ext cx="5614669" cy="124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1" i="0">
                <a:solidFill>
                  <a:srgbClr val="000099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5940" y="1445933"/>
            <a:ext cx="8072755" cy="45142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1" i="0" u="heavy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IN"/>
              <a:t>DEPATMENT OF PHARMACEUTICS</a:t>
            </a:r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81179D-84AF-4AEB-AF4F-29D18929574C}" type="datetime1">
              <a:rPr lang="en-US" smtClean="0"/>
              <a:t>2/26/2022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hf sldNum="0" hdr="0" dt="0"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73074" y="2481452"/>
            <a:ext cx="759650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-30" dirty="0">
                <a:solidFill>
                  <a:srgbClr val="000000"/>
                </a:solidFill>
                <a:latin typeface="Carlito"/>
                <a:cs typeface="Carlito"/>
              </a:rPr>
              <a:t>FLOW </a:t>
            </a:r>
            <a:r>
              <a:rPr sz="4400" spc="-15" dirty="0">
                <a:solidFill>
                  <a:srgbClr val="000000"/>
                </a:solidFill>
                <a:latin typeface="Carlito"/>
                <a:cs typeface="Carlito"/>
              </a:rPr>
              <a:t>PROPERTIES </a:t>
            </a:r>
            <a:r>
              <a:rPr sz="4400" spc="-5" dirty="0">
                <a:solidFill>
                  <a:srgbClr val="000000"/>
                </a:solidFill>
                <a:latin typeface="Carlito"/>
                <a:cs typeface="Carlito"/>
              </a:rPr>
              <a:t>OF</a:t>
            </a:r>
            <a:r>
              <a:rPr sz="4400" spc="-55" dirty="0">
                <a:solidFill>
                  <a:srgbClr val="000000"/>
                </a:solidFill>
                <a:latin typeface="Carlito"/>
                <a:cs typeface="Carlito"/>
              </a:rPr>
              <a:t> </a:t>
            </a:r>
            <a:r>
              <a:rPr sz="4400" spc="-15" dirty="0">
                <a:solidFill>
                  <a:srgbClr val="000000"/>
                </a:solidFill>
                <a:latin typeface="Carlito"/>
                <a:cs typeface="Carlito"/>
              </a:rPr>
              <a:t>POWDERS</a:t>
            </a:r>
            <a:endParaRPr sz="4400" dirty="0">
              <a:latin typeface="Carlito"/>
              <a:cs typeface="Carlito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FF79254-7DED-4D46-9305-8163222BCFFC}"/>
              </a:ext>
            </a:extLst>
          </p:cNvPr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r>
              <a:rPr lang="en-IN" dirty="0"/>
              <a:t>DEPATMENT OF PHARMACEUTICS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88515" y="873836"/>
            <a:ext cx="496697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The angle of </a:t>
            </a:r>
            <a:r>
              <a:rPr spc="-15" dirty="0"/>
              <a:t>repose</a:t>
            </a:r>
            <a:r>
              <a:rPr spc="-45" dirty="0"/>
              <a:t> </a:t>
            </a:r>
            <a:r>
              <a:rPr spc="5" dirty="0"/>
              <a:t>(</a:t>
            </a:r>
            <a:r>
              <a:rPr spc="5" dirty="0">
                <a:latin typeface="Symbol"/>
                <a:cs typeface="Symbol"/>
              </a:rPr>
              <a:t></a:t>
            </a:r>
            <a:r>
              <a:rPr spc="5" dirty="0"/>
              <a:t>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621281"/>
            <a:ext cx="5101590" cy="403732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5080" indent="-342900" algn="just">
              <a:lnSpc>
                <a:spcPct val="100000"/>
              </a:lnSpc>
              <a:spcBef>
                <a:spcPts val="95"/>
              </a:spcBef>
              <a:buFont typeface="Arial"/>
              <a:buChar char="•"/>
              <a:tabLst>
                <a:tab pos="355600" algn="l"/>
              </a:tabLst>
            </a:pPr>
            <a:r>
              <a:rPr sz="2800" spc="-5" dirty="0">
                <a:latin typeface="Times New Roman"/>
                <a:cs typeface="Times New Roman"/>
              </a:rPr>
              <a:t>The sample is poured onto the  horizontal surface </a:t>
            </a:r>
            <a:r>
              <a:rPr sz="2800" dirty="0">
                <a:latin typeface="Times New Roman"/>
                <a:cs typeface="Times New Roman"/>
              </a:rPr>
              <a:t>and the </a:t>
            </a:r>
            <a:r>
              <a:rPr sz="2800" spc="-5" dirty="0">
                <a:latin typeface="Times New Roman"/>
                <a:cs typeface="Times New Roman"/>
              </a:rPr>
              <a:t>angle  </a:t>
            </a:r>
            <a:r>
              <a:rPr sz="2800" dirty="0">
                <a:latin typeface="Times New Roman"/>
                <a:cs typeface="Times New Roman"/>
              </a:rPr>
              <a:t>of the </a:t>
            </a:r>
            <a:r>
              <a:rPr sz="2800" spc="-5" dirty="0">
                <a:latin typeface="Times New Roman"/>
                <a:cs typeface="Times New Roman"/>
              </a:rPr>
              <a:t>resulting pyramid is  measured.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Font typeface="Arial"/>
              <a:buChar char="•"/>
            </a:pPr>
            <a:endParaRPr sz="4050">
              <a:latin typeface="Times New Roman"/>
              <a:cs typeface="Times New Roman"/>
            </a:endParaRPr>
          </a:p>
          <a:p>
            <a:pPr marL="355600" marR="5715" indent="-342900" algn="just">
              <a:lnSpc>
                <a:spcPct val="100000"/>
              </a:lnSpc>
              <a:buFont typeface="Arial"/>
              <a:buChar char="•"/>
              <a:tabLst>
                <a:tab pos="355600" algn="l"/>
              </a:tabLst>
            </a:pPr>
            <a:r>
              <a:rPr sz="2800" spc="-5" dirty="0">
                <a:latin typeface="Times New Roman"/>
                <a:cs typeface="Times New Roman"/>
              </a:rPr>
              <a:t>The user normally selects </a:t>
            </a:r>
            <a:r>
              <a:rPr sz="2800" dirty="0">
                <a:latin typeface="Times New Roman"/>
                <a:cs typeface="Times New Roman"/>
              </a:rPr>
              <a:t>the  funnel </a:t>
            </a:r>
            <a:r>
              <a:rPr sz="2800" spc="-5" dirty="0">
                <a:latin typeface="Times New Roman"/>
                <a:cs typeface="Times New Roman"/>
              </a:rPr>
              <a:t>orifice through which the  </a:t>
            </a:r>
            <a:r>
              <a:rPr sz="2800" dirty="0">
                <a:latin typeface="Times New Roman"/>
                <a:cs typeface="Times New Roman"/>
              </a:rPr>
              <a:t>powder flows </a:t>
            </a:r>
            <a:r>
              <a:rPr sz="2800" spc="-5" dirty="0">
                <a:latin typeface="Times New Roman"/>
                <a:cs typeface="Times New Roman"/>
              </a:rPr>
              <a:t>slowly </a:t>
            </a:r>
            <a:r>
              <a:rPr sz="2800" spc="-15" dirty="0">
                <a:latin typeface="Times New Roman"/>
                <a:cs typeface="Times New Roman"/>
              </a:rPr>
              <a:t>and  </a:t>
            </a:r>
            <a:r>
              <a:rPr sz="2800" spc="-5" dirty="0">
                <a:latin typeface="Times New Roman"/>
                <a:cs typeface="Times New Roman"/>
              </a:rPr>
              <a:t>reasonably</a:t>
            </a:r>
            <a:r>
              <a:rPr sz="2800" spc="-15" dirty="0">
                <a:latin typeface="Times New Roman"/>
                <a:cs typeface="Times New Roman"/>
              </a:rPr>
              <a:t> </a:t>
            </a:r>
            <a:r>
              <a:rPr sz="2800" spc="-20" dirty="0">
                <a:latin typeface="Times New Roman"/>
                <a:cs typeface="Times New Roman"/>
              </a:rPr>
              <a:t>constantly.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6096000" y="1600200"/>
            <a:ext cx="2644205" cy="4419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CCD1A3-055A-4FAE-917C-5536EB87883F}"/>
              </a:ext>
            </a:extLst>
          </p:cNvPr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r>
              <a:rPr lang="en-IN"/>
              <a:t>DEPATMENT OF PHARMACEUTICS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88515" y="876750"/>
            <a:ext cx="496697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The angle of </a:t>
            </a:r>
            <a:r>
              <a:rPr spc="-15" dirty="0"/>
              <a:t>repose</a:t>
            </a:r>
            <a:r>
              <a:rPr spc="-45" dirty="0"/>
              <a:t> </a:t>
            </a:r>
            <a:r>
              <a:rPr spc="5" dirty="0"/>
              <a:t>(</a:t>
            </a:r>
            <a:r>
              <a:rPr spc="5" dirty="0">
                <a:latin typeface="Symbol"/>
                <a:cs typeface="Symbol"/>
              </a:rPr>
              <a:t></a:t>
            </a:r>
            <a:r>
              <a:rPr spc="5" dirty="0"/>
              <a:t>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445933"/>
            <a:ext cx="8074025" cy="4514215"/>
          </a:xfrm>
          <a:prstGeom prst="rect">
            <a:avLst/>
          </a:prstGeom>
        </p:spPr>
        <p:txBody>
          <a:bodyPr vert="horz" wrap="square" lIns="0" tIns="110489" rIns="0" bIns="0" rtlCol="0">
            <a:spAutoFit/>
          </a:bodyPr>
          <a:lstStyle/>
          <a:p>
            <a:pPr marL="527685" indent="-515620">
              <a:lnSpc>
                <a:spcPct val="100000"/>
              </a:lnSpc>
              <a:spcBef>
                <a:spcPts val="869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sz="3200" dirty="0">
                <a:latin typeface="Times New Roman"/>
                <a:cs typeface="Times New Roman"/>
              </a:rPr>
              <a:t>Angle of repose less than 20 (Excellent</a:t>
            </a:r>
            <a:r>
              <a:rPr sz="3200" spc="-11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flow).</a:t>
            </a:r>
          </a:p>
          <a:p>
            <a:pPr marL="527685" indent="-515620">
              <a:lnSpc>
                <a:spcPct val="100000"/>
              </a:lnSpc>
              <a:spcBef>
                <a:spcPts val="770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sz="3200" dirty="0">
                <a:latin typeface="Times New Roman"/>
                <a:cs typeface="Times New Roman"/>
              </a:rPr>
              <a:t>Angle of repose between20-30 (Good</a:t>
            </a:r>
            <a:r>
              <a:rPr sz="3200" spc="-11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flow).</a:t>
            </a:r>
          </a:p>
          <a:p>
            <a:pPr marL="527685" indent="-515620">
              <a:lnSpc>
                <a:spcPct val="100000"/>
              </a:lnSpc>
              <a:spcBef>
                <a:spcPts val="770"/>
              </a:spcBef>
              <a:buAutoNum type="arabicPeriod"/>
              <a:tabLst>
                <a:tab pos="527685" algn="l"/>
                <a:tab pos="528320" algn="l"/>
                <a:tab pos="4783455" algn="l"/>
              </a:tabLst>
            </a:pPr>
            <a:r>
              <a:rPr sz="3200" dirty="0">
                <a:latin typeface="Times New Roman"/>
                <a:cs typeface="Times New Roman"/>
              </a:rPr>
              <a:t>Angle of</a:t>
            </a:r>
            <a:r>
              <a:rPr sz="3200" spc="-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repose</a:t>
            </a:r>
            <a:r>
              <a:rPr sz="3200" spc="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between	</a:t>
            </a:r>
            <a:r>
              <a:rPr sz="3200" spc="5" dirty="0">
                <a:latin typeface="Times New Roman"/>
                <a:cs typeface="Times New Roman"/>
              </a:rPr>
              <a:t>30-40 </a:t>
            </a:r>
            <a:r>
              <a:rPr sz="3200" dirty="0">
                <a:latin typeface="Times New Roman"/>
                <a:cs typeface="Times New Roman"/>
              </a:rPr>
              <a:t>(Pass</a:t>
            </a:r>
            <a:r>
              <a:rPr sz="3200" spc="-6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flow).</a:t>
            </a:r>
          </a:p>
          <a:p>
            <a:pPr marL="527685" indent="-515620">
              <a:lnSpc>
                <a:spcPct val="100000"/>
              </a:lnSpc>
              <a:spcBef>
                <a:spcPts val="770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sz="3200" dirty="0">
                <a:latin typeface="Times New Roman"/>
                <a:cs typeface="Times New Roman"/>
              </a:rPr>
              <a:t>Angle of repose greater than 40 (Poor</a:t>
            </a:r>
            <a:r>
              <a:rPr sz="3200" spc="-114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flow).</a:t>
            </a: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4650" dirty="0">
              <a:latin typeface="Times New Roman"/>
              <a:cs typeface="Times New Roman"/>
            </a:endParaRPr>
          </a:p>
          <a:p>
            <a:pPr marL="355600" marR="5080" indent="-342900" algn="just">
              <a:lnSpc>
                <a:spcPct val="100000"/>
              </a:lnSpc>
              <a:buFont typeface="Arial"/>
              <a:buChar char="•"/>
              <a:tabLst>
                <a:tab pos="355600" algn="l"/>
              </a:tabLst>
            </a:pPr>
            <a:r>
              <a:rPr sz="3200" dirty="0">
                <a:latin typeface="Times New Roman"/>
                <a:cs typeface="Times New Roman"/>
              </a:rPr>
              <a:t>The rougher and more </a:t>
            </a:r>
            <a:r>
              <a:rPr sz="3200" spc="-5" dirty="0">
                <a:latin typeface="Times New Roman"/>
                <a:cs typeface="Times New Roman"/>
              </a:rPr>
              <a:t>irregular </a:t>
            </a:r>
            <a:r>
              <a:rPr sz="3200" dirty="0">
                <a:latin typeface="Times New Roman"/>
                <a:cs typeface="Times New Roman"/>
              </a:rPr>
              <a:t>the surface </a:t>
            </a:r>
            <a:r>
              <a:rPr sz="3200" spc="5" dirty="0">
                <a:latin typeface="Times New Roman"/>
                <a:cs typeface="Times New Roman"/>
              </a:rPr>
              <a:t>of  </a:t>
            </a:r>
            <a:r>
              <a:rPr sz="3200" dirty="0">
                <a:latin typeface="Times New Roman"/>
                <a:cs typeface="Times New Roman"/>
              </a:rPr>
              <a:t>the </a:t>
            </a:r>
            <a:r>
              <a:rPr sz="3200" spc="-5" dirty="0">
                <a:latin typeface="Times New Roman"/>
                <a:cs typeface="Times New Roman"/>
              </a:rPr>
              <a:t>particles, the </a:t>
            </a:r>
            <a:r>
              <a:rPr sz="3200" dirty="0">
                <a:latin typeface="Times New Roman"/>
                <a:cs typeface="Times New Roman"/>
              </a:rPr>
              <a:t>higher will </a:t>
            </a:r>
            <a:r>
              <a:rPr sz="3200" spc="-5" dirty="0">
                <a:latin typeface="Times New Roman"/>
                <a:cs typeface="Times New Roman"/>
              </a:rPr>
              <a:t>be the </a:t>
            </a:r>
            <a:r>
              <a:rPr sz="3200" dirty="0">
                <a:latin typeface="Times New Roman"/>
                <a:cs typeface="Times New Roman"/>
              </a:rPr>
              <a:t>angle </a:t>
            </a:r>
            <a:r>
              <a:rPr sz="3200" spc="-10" dirty="0">
                <a:latin typeface="Times New Roman"/>
                <a:cs typeface="Times New Roman"/>
              </a:rPr>
              <a:t>of  </a:t>
            </a:r>
            <a:r>
              <a:rPr sz="3200" dirty="0">
                <a:latin typeface="Times New Roman"/>
                <a:cs typeface="Times New Roman"/>
              </a:rPr>
              <a:t>repose.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08FDDEE-1B7E-4E24-B2C6-C746258344F4}"/>
              </a:ext>
            </a:extLst>
          </p:cNvPr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r>
              <a:rPr lang="en-IN"/>
              <a:t>DEPATMENT OF PHARMACEUTICS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64665" y="811783"/>
            <a:ext cx="5614669" cy="1244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501650" marR="5080" indent="-492759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Factors affecting the </a:t>
            </a:r>
            <a:r>
              <a:rPr dirty="0"/>
              <a:t>flow  </a:t>
            </a:r>
            <a:r>
              <a:rPr spc="-10" dirty="0"/>
              <a:t>properties </a:t>
            </a:r>
            <a:r>
              <a:rPr spc="-5" dirty="0"/>
              <a:t>of</a:t>
            </a:r>
            <a:r>
              <a:rPr spc="-10" dirty="0"/>
              <a:t> </a:t>
            </a:r>
            <a:r>
              <a:rPr spc="-5" dirty="0"/>
              <a:t>powder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1447736" y="2197544"/>
            <a:ext cx="6173470" cy="1934845"/>
            <a:chOff x="1447736" y="2197544"/>
            <a:chExt cx="6173470" cy="1934845"/>
          </a:xfrm>
        </p:grpSpPr>
        <p:sp>
          <p:nvSpPr>
            <p:cNvPr id="4" name="object 4"/>
            <p:cNvSpPr/>
            <p:nvPr/>
          </p:nvSpPr>
          <p:spPr>
            <a:xfrm>
              <a:off x="1460754" y="3763518"/>
              <a:ext cx="6147435" cy="355600"/>
            </a:xfrm>
            <a:custGeom>
              <a:avLst/>
              <a:gdLst/>
              <a:ahLst/>
              <a:cxnLst/>
              <a:rect l="l" t="t" r="r" b="b"/>
              <a:pathLst>
                <a:path w="6147434" h="355600">
                  <a:moveTo>
                    <a:pt x="3073908" y="0"/>
                  </a:moveTo>
                  <a:lnTo>
                    <a:pt x="3073908" y="177799"/>
                  </a:lnTo>
                  <a:lnTo>
                    <a:pt x="6147435" y="177799"/>
                  </a:lnTo>
                  <a:lnTo>
                    <a:pt x="6147435" y="355599"/>
                  </a:lnTo>
                </a:path>
                <a:path w="6147434" h="355600">
                  <a:moveTo>
                    <a:pt x="3073908" y="0"/>
                  </a:moveTo>
                  <a:lnTo>
                    <a:pt x="3073908" y="177799"/>
                  </a:lnTo>
                  <a:lnTo>
                    <a:pt x="4098417" y="177799"/>
                  </a:lnTo>
                  <a:lnTo>
                    <a:pt x="4098417" y="355599"/>
                  </a:lnTo>
                </a:path>
                <a:path w="6147434" h="355600">
                  <a:moveTo>
                    <a:pt x="3074289" y="0"/>
                  </a:moveTo>
                  <a:lnTo>
                    <a:pt x="3074289" y="177799"/>
                  </a:lnTo>
                  <a:lnTo>
                    <a:pt x="2049780" y="177799"/>
                  </a:lnTo>
                  <a:lnTo>
                    <a:pt x="2049780" y="355599"/>
                  </a:lnTo>
                </a:path>
                <a:path w="6147434" h="355600">
                  <a:moveTo>
                    <a:pt x="3073527" y="0"/>
                  </a:moveTo>
                  <a:lnTo>
                    <a:pt x="3073527" y="177799"/>
                  </a:lnTo>
                  <a:lnTo>
                    <a:pt x="0" y="177799"/>
                  </a:lnTo>
                  <a:lnTo>
                    <a:pt x="0" y="355599"/>
                  </a:lnTo>
                </a:path>
              </a:pathLst>
            </a:custGeom>
            <a:ln w="25908">
              <a:solidFill>
                <a:srgbClr val="3C669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3198113" y="2210562"/>
              <a:ext cx="2673350" cy="1553210"/>
            </a:xfrm>
            <a:custGeom>
              <a:avLst/>
              <a:gdLst/>
              <a:ahLst/>
              <a:cxnLst/>
              <a:rect l="l" t="t" r="r" b="b"/>
              <a:pathLst>
                <a:path w="2673350" h="1553210">
                  <a:moveTo>
                    <a:pt x="2673095" y="0"/>
                  </a:moveTo>
                  <a:lnTo>
                    <a:pt x="0" y="0"/>
                  </a:lnTo>
                  <a:lnTo>
                    <a:pt x="0" y="1552956"/>
                  </a:lnTo>
                  <a:lnTo>
                    <a:pt x="2673095" y="1552956"/>
                  </a:lnTo>
                  <a:lnTo>
                    <a:pt x="2673095" y="0"/>
                  </a:lnTo>
                  <a:close/>
                </a:path>
              </a:pathLst>
            </a:custGeom>
            <a:solidFill>
              <a:srgbClr val="4F81B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3198113" y="2210562"/>
              <a:ext cx="2673350" cy="1553210"/>
            </a:xfrm>
            <a:custGeom>
              <a:avLst/>
              <a:gdLst/>
              <a:ahLst/>
              <a:cxnLst/>
              <a:rect l="l" t="t" r="r" b="b"/>
              <a:pathLst>
                <a:path w="2673350" h="1553210">
                  <a:moveTo>
                    <a:pt x="0" y="1552956"/>
                  </a:moveTo>
                  <a:lnTo>
                    <a:pt x="2673095" y="1552956"/>
                  </a:lnTo>
                  <a:lnTo>
                    <a:pt x="2673095" y="0"/>
                  </a:lnTo>
                  <a:lnTo>
                    <a:pt x="0" y="0"/>
                  </a:lnTo>
                  <a:lnTo>
                    <a:pt x="0" y="1552956"/>
                  </a:lnTo>
                  <a:close/>
                </a:path>
              </a:pathLst>
            </a:custGeom>
            <a:ln w="25908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/>
          <p:nvPr/>
        </p:nvSpPr>
        <p:spPr>
          <a:xfrm>
            <a:off x="3198114" y="2210561"/>
            <a:ext cx="2673350" cy="1553210"/>
          </a:xfrm>
          <a:prstGeom prst="rect">
            <a:avLst/>
          </a:prstGeom>
        </p:spPr>
        <p:txBody>
          <a:bodyPr vert="horz" wrap="square" lIns="0" tIns="20256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595"/>
              </a:spcBef>
            </a:pPr>
            <a:r>
              <a:rPr sz="2400" spc="-10" dirty="0">
                <a:latin typeface="Carlito"/>
                <a:cs typeface="Carlito"/>
              </a:rPr>
              <a:t>Improvement</a:t>
            </a:r>
            <a:endParaRPr sz="2400" dirty="0">
              <a:latin typeface="Carlito"/>
              <a:cs typeface="Carlito"/>
            </a:endParaRPr>
          </a:p>
          <a:p>
            <a:pPr algn="ctr">
              <a:lnSpc>
                <a:spcPct val="100000"/>
              </a:lnSpc>
              <a:spcBef>
                <a:spcPts val="65"/>
              </a:spcBef>
            </a:pPr>
            <a:r>
              <a:rPr sz="2400" spc="-5" dirty="0">
                <a:latin typeface="Carlito"/>
                <a:cs typeface="Carlito"/>
              </a:rPr>
              <a:t>of</a:t>
            </a:r>
            <a:endParaRPr sz="2400" dirty="0">
              <a:latin typeface="Carlito"/>
              <a:cs typeface="Carlito"/>
            </a:endParaRPr>
          </a:p>
          <a:p>
            <a:pPr algn="ctr">
              <a:lnSpc>
                <a:spcPct val="100000"/>
              </a:lnSpc>
              <a:spcBef>
                <a:spcPts val="45"/>
              </a:spcBef>
            </a:pPr>
            <a:r>
              <a:rPr sz="2400" spc="-20" dirty="0">
                <a:latin typeface="Carlito"/>
                <a:cs typeface="Carlito"/>
              </a:rPr>
              <a:t>Powder</a:t>
            </a:r>
            <a:r>
              <a:rPr sz="2400" spc="-5" dirty="0">
                <a:latin typeface="Carlito"/>
                <a:cs typeface="Carlito"/>
              </a:rPr>
              <a:t> </a:t>
            </a:r>
            <a:r>
              <a:rPr sz="2400" spc="-10" dirty="0">
                <a:latin typeface="Carlito"/>
                <a:cs typeface="Carlito"/>
              </a:rPr>
              <a:t>Flowabilty</a:t>
            </a:r>
            <a:endParaRPr sz="2400" dirty="0">
              <a:latin typeface="Carlito"/>
              <a:cs typeface="Carlito"/>
            </a:endParaRPr>
          </a:p>
        </p:txBody>
      </p:sp>
      <p:grpSp>
        <p:nvGrpSpPr>
          <p:cNvPr id="8" name="object 8"/>
          <p:cNvGrpSpPr/>
          <p:nvPr/>
        </p:nvGrpSpPr>
        <p:grpSpPr>
          <a:xfrm>
            <a:off x="601916" y="4105592"/>
            <a:ext cx="1719580" cy="1471295"/>
            <a:chOff x="601916" y="4105592"/>
            <a:chExt cx="1719580" cy="1471295"/>
          </a:xfrm>
        </p:grpSpPr>
        <p:sp>
          <p:nvSpPr>
            <p:cNvPr id="9" name="object 9"/>
            <p:cNvSpPr/>
            <p:nvPr/>
          </p:nvSpPr>
          <p:spPr>
            <a:xfrm>
              <a:off x="614934" y="4118609"/>
              <a:ext cx="1693545" cy="1445260"/>
            </a:xfrm>
            <a:custGeom>
              <a:avLst/>
              <a:gdLst/>
              <a:ahLst/>
              <a:cxnLst/>
              <a:rect l="l" t="t" r="r" b="b"/>
              <a:pathLst>
                <a:path w="1693545" h="1445260">
                  <a:moveTo>
                    <a:pt x="1693164" y="0"/>
                  </a:moveTo>
                  <a:lnTo>
                    <a:pt x="0" y="0"/>
                  </a:lnTo>
                  <a:lnTo>
                    <a:pt x="0" y="1444752"/>
                  </a:lnTo>
                  <a:lnTo>
                    <a:pt x="1693164" y="1444752"/>
                  </a:lnTo>
                  <a:lnTo>
                    <a:pt x="1693164" y="0"/>
                  </a:lnTo>
                  <a:close/>
                </a:path>
              </a:pathLst>
            </a:custGeom>
            <a:solidFill>
              <a:srgbClr val="4F81B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614934" y="4118609"/>
              <a:ext cx="1693545" cy="1445260"/>
            </a:xfrm>
            <a:custGeom>
              <a:avLst/>
              <a:gdLst/>
              <a:ahLst/>
              <a:cxnLst/>
              <a:rect l="l" t="t" r="r" b="b"/>
              <a:pathLst>
                <a:path w="1693545" h="1445260">
                  <a:moveTo>
                    <a:pt x="0" y="1444752"/>
                  </a:moveTo>
                  <a:lnTo>
                    <a:pt x="1693164" y="1444752"/>
                  </a:lnTo>
                  <a:lnTo>
                    <a:pt x="1693164" y="0"/>
                  </a:lnTo>
                  <a:lnTo>
                    <a:pt x="0" y="0"/>
                  </a:lnTo>
                  <a:lnTo>
                    <a:pt x="0" y="1444752"/>
                  </a:lnTo>
                  <a:close/>
                </a:path>
              </a:pathLst>
            </a:custGeom>
            <a:ln w="25907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 txBox="1"/>
          <p:nvPr/>
        </p:nvSpPr>
        <p:spPr>
          <a:xfrm>
            <a:off x="614933" y="4118609"/>
            <a:ext cx="1693545" cy="1438275"/>
          </a:xfrm>
          <a:prstGeom prst="rect">
            <a:avLst/>
          </a:prstGeom>
        </p:spPr>
        <p:txBody>
          <a:bodyPr vert="horz" wrap="square" lIns="0" tIns="70485" rIns="0" bIns="0" rtlCol="0">
            <a:spAutoFit/>
          </a:bodyPr>
          <a:lstStyle/>
          <a:p>
            <a:pPr marL="21590" marR="17145" algn="ctr">
              <a:lnSpc>
                <a:spcPct val="101899"/>
              </a:lnSpc>
              <a:spcBef>
                <a:spcPts val="555"/>
              </a:spcBef>
            </a:pPr>
            <a:r>
              <a:rPr sz="2700" spc="-25" dirty="0">
                <a:latin typeface="Carlito"/>
                <a:cs typeface="Carlito"/>
              </a:rPr>
              <a:t>Particle’s  </a:t>
            </a:r>
            <a:r>
              <a:rPr sz="2700" spc="-20" dirty="0">
                <a:latin typeface="Carlito"/>
                <a:cs typeface="Carlito"/>
              </a:rPr>
              <a:t>size </a:t>
            </a:r>
            <a:r>
              <a:rPr sz="2700" dirty="0">
                <a:latin typeface="Carlito"/>
                <a:cs typeface="Carlito"/>
              </a:rPr>
              <a:t>&amp;  </a:t>
            </a:r>
            <a:r>
              <a:rPr sz="2700" spc="-5" dirty="0">
                <a:latin typeface="Carlito"/>
                <a:cs typeface="Carlito"/>
              </a:rPr>
              <a:t>Di</a:t>
            </a:r>
            <a:r>
              <a:rPr sz="2700" spc="-45" dirty="0">
                <a:latin typeface="Carlito"/>
                <a:cs typeface="Carlito"/>
              </a:rPr>
              <a:t>s</a:t>
            </a:r>
            <a:r>
              <a:rPr sz="2700" dirty="0">
                <a:latin typeface="Carlito"/>
                <a:cs typeface="Carlito"/>
              </a:rPr>
              <a:t>t</a:t>
            </a:r>
            <a:r>
              <a:rPr sz="2700" spc="-15" dirty="0">
                <a:latin typeface="Carlito"/>
                <a:cs typeface="Carlito"/>
              </a:rPr>
              <a:t>r</a:t>
            </a:r>
            <a:r>
              <a:rPr sz="2700" dirty="0">
                <a:latin typeface="Carlito"/>
                <a:cs typeface="Carlito"/>
              </a:rPr>
              <a:t>ibu</a:t>
            </a:r>
            <a:r>
              <a:rPr sz="2700" spc="-10" dirty="0">
                <a:latin typeface="Carlito"/>
                <a:cs typeface="Carlito"/>
              </a:rPr>
              <a:t>t</a:t>
            </a:r>
            <a:r>
              <a:rPr sz="2700" dirty="0">
                <a:latin typeface="Carlito"/>
                <a:cs typeface="Carlito"/>
              </a:rPr>
              <a:t>ion</a:t>
            </a:r>
            <a:endParaRPr sz="2700">
              <a:latin typeface="Carlito"/>
              <a:cs typeface="Carlito"/>
            </a:endParaRPr>
          </a:p>
        </p:txBody>
      </p:sp>
      <p:grpSp>
        <p:nvGrpSpPr>
          <p:cNvPr id="12" name="object 12"/>
          <p:cNvGrpSpPr/>
          <p:nvPr/>
        </p:nvGrpSpPr>
        <p:grpSpPr>
          <a:xfrm>
            <a:off x="2650172" y="4105592"/>
            <a:ext cx="1719580" cy="1457325"/>
            <a:chOff x="2650172" y="4105592"/>
            <a:chExt cx="1719580" cy="1457325"/>
          </a:xfrm>
        </p:grpSpPr>
        <p:sp>
          <p:nvSpPr>
            <p:cNvPr id="13" name="object 13"/>
            <p:cNvSpPr/>
            <p:nvPr/>
          </p:nvSpPr>
          <p:spPr>
            <a:xfrm>
              <a:off x="2663190" y="4118609"/>
              <a:ext cx="1693545" cy="1431290"/>
            </a:xfrm>
            <a:custGeom>
              <a:avLst/>
              <a:gdLst/>
              <a:ahLst/>
              <a:cxnLst/>
              <a:rect l="l" t="t" r="r" b="b"/>
              <a:pathLst>
                <a:path w="1693545" h="1431289">
                  <a:moveTo>
                    <a:pt x="1693164" y="0"/>
                  </a:moveTo>
                  <a:lnTo>
                    <a:pt x="0" y="0"/>
                  </a:lnTo>
                  <a:lnTo>
                    <a:pt x="0" y="1431036"/>
                  </a:lnTo>
                  <a:lnTo>
                    <a:pt x="1693164" y="1431036"/>
                  </a:lnTo>
                  <a:lnTo>
                    <a:pt x="1693164" y="0"/>
                  </a:lnTo>
                  <a:close/>
                </a:path>
              </a:pathLst>
            </a:custGeom>
            <a:solidFill>
              <a:srgbClr val="4F81B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2663190" y="4118609"/>
              <a:ext cx="1693545" cy="1431290"/>
            </a:xfrm>
            <a:custGeom>
              <a:avLst/>
              <a:gdLst/>
              <a:ahLst/>
              <a:cxnLst/>
              <a:rect l="l" t="t" r="r" b="b"/>
              <a:pathLst>
                <a:path w="1693545" h="1431289">
                  <a:moveTo>
                    <a:pt x="0" y="1431036"/>
                  </a:moveTo>
                  <a:lnTo>
                    <a:pt x="1693164" y="1431036"/>
                  </a:lnTo>
                  <a:lnTo>
                    <a:pt x="1693164" y="0"/>
                  </a:lnTo>
                  <a:lnTo>
                    <a:pt x="0" y="0"/>
                  </a:lnTo>
                  <a:lnTo>
                    <a:pt x="0" y="1431036"/>
                  </a:lnTo>
                  <a:close/>
                </a:path>
              </a:pathLst>
            </a:custGeom>
            <a:ln w="25908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5" name="object 15"/>
          <p:cNvSpPr txBox="1"/>
          <p:nvPr/>
        </p:nvSpPr>
        <p:spPr>
          <a:xfrm>
            <a:off x="2663189" y="4118609"/>
            <a:ext cx="1693545" cy="1441450"/>
          </a:xfrm>
          <a:prstGeom prst="rect">
            <a:avLst/>
          </a:prstGeom>
        </p:spPr>
        <p:txBody>
          <a:bodyPr vert="horz" wrap="square" lIns="0" tIns="63500" rIns="0" bIns="0" rtlCol="0">
            <a:spAutoFit/>
          </a:bodyPr>
          <a:lstStyle/>
          <a:p>
            <a:pPr marL="265430" marR="257175" indent="60960" algn="just">
              <a:lnSpc>
                <a:spcPct val="101899"/>
              </a:lnSpc>
              <a:spcBef>
                <a:spcPts val="500"/>
              </a:spcBef>
            </a:pPr>
            <a:r>
              <a:rPr sz="2700" spc="-10" dirty="0">
                <a:latin typeface="Carlito"/>
                <a:cs typeface="Carlito"/>
              </a:rPr>
              <a:t>Particle  </a:t>
            </a:r>
            <a:r>
              <a:rPr sz="2700" spc="-5" dirty="0">
                <a:latin typeface="Carlito"/>
                <a:cs typeface="Carlito"/>
              </a:rPr>
              <a:t>Shape</a:t>
            </a:r>
            <a:r>
              <a:rPr sz="2700" spc="-100" dirty="0">
                <a:latin typeface="Carlito"/>
                <a:cs typeface="Carlito"/>
              </a:rPr>
              <a:t> </a:t>
            </a:r>
            <a:r>
              <a:rPr sz="2700" dirty="0">
                <a:latin typeface="Carlito"/>
                <a:cs typeface="Carlito"/>
              </a:rPr>
              <a:t>&amp;  </a:t>
            </a:r>
            <a:r>
              <a:rPr sz="2700" spc="-20" dirty="0">
                <a:latin typeface="Carlito"/>
                <a:cs typeface="Carlito"/>
              </a:rPr>
              <a:t>texture</a:t>
            </a:r>
            <a:endParaRPr sz="2700">
              <a:latin typeface="Carlito"/>
              <a:cs typeface="Carlito"/>
            </a:endParaRPr>
          </a:p>
        </p:txBody>
      </p:sp>
      <p:grpSp>
        <p:nvGrpSpPr>
          <p:cNvPr id="16" name="object 16"/>
          <p:cNvGrpSpPr/>
          <p:nvPr/>
        </p:nvGrpSpPr>
        <p:grpSpPr>
          <a:xfrm>
            <a:off x="4699952" y="4105592"/>
            <a:ext cx="1719580" cy="1471295"/>
            <a:chOff x="4699952" y="4105592"/>
            <a:chExt cx="1719580" cy="1471295"/>
          </a:xfrm>
        </p:grpSpPr>
        <p:sp>
          <p:nvSpPr>
            <p:cNvPr id="17" name="object 17"/>
            <p:cNvSpPr/>
            <p:nvPr/>
          </p:nvSpPr>
          <p:spPr>
            <a:xfrm>
              <a:off x="4712970" y="4118609"/>
              <a:ext cx="1693545" cy="1445260"/>
            </a:xfrm>
            <a:custGeom>
              <a:avLst/>
              <a:gdLst/>
              <a:ahLst/>
              <a:cxnLst/>
              <a:rect l="l" t="t" r="r" b="b"/>
              <a:pathLst>
                <a:path w="1693545" h="1445260">
                  <a:moveTo>
                    <a:pt x="1693164" y="0"/>
                  </a:moveTo>
                  <a:lnTo>
                    <a:pt x="0" y="0"/>
                  </a:lnTo>
                  <a:lnTo>
                    <a:pt x="0" y="1444752"/>
                  </a:lnTo>
                  <a:lnTo>
                    <a:pt x="1693164" y="1444752"/>
                  </a:lnTo>
                  <a:lnTo>
                    <a:pt x="1693164" y="0"/>
                  </a:lnTo>
                  <a:close/>
                </a:path>
              </a:pathLst>
            </a:custGeom>
            <a:solidFill>
              <a:srgbClr val="4F81B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4712970" y="4118609"/>
              <a:ext cx="1693545" cy="1445260"/>
            </a:xfrm>
            <a:custGeom>
              <a:avLst/>
              <a:gdLst/>
              <a:ahLst/>
              <a:cxnLst/>
              <a:rect l="l" t="t" r="r" b="b"/>
              <a:pathLst>
                <a:path w="1693545" h="1445260">
                  <a:moveTo>
                    <a:pt x="0" y="1444752"/>
                  </a:moveTo>
                  <a:lnTo>
                    <a:pt x="1693164" y="1444752"/>
                  </a:lnTo>
                  <a:lnTo>
                    <a:pt x="1693164" y="0"/>
                  </a:lnTo>
                  <a:lnTo>
                    <a:pt x="0" y="0"/>
                  </a:lnTo>
                  <a:lnTo>
                    <a:pt x="0" y="1444752"/>
                  </a:lnTo>
                  <a:close/>
                </a:path>
              </a:pathLst>
            </a:custGeom>
            <a:ln w="25907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9" name="object 19"/>
          <p:cNvSpPr txBox="1"/>
          <p:nvPr/>
        </p:nvSpPr>
        <p:spPr>
          <a:xfrm>
            <a:off x="4712970" y="4118609"/>
            <a:ext cx="1693545" cy="1443355"/>
          </a:xfrm>
          <a:prstGeom prst="rect">
            <a:avLst/>
          </a:prstGeom>
        </p:spPr>
        <p:txBody>
          <a:bodyPr vert="horz" wrap="square" lIns="0" tIns="279400" rIns="0" bIns="0" rtlCol="0">
            <a:spAutoFit/>
          </a:bodyPr>
          <a:lstStyle/>
          <a:p>
            <a:pPr marL="424815" marR="321945" indent="-96520">
              <a:lnSpc>
                <a:spcPct val="101899"/>
              </a:lnSpc>
              <a:spcBef>
                <a:spcPts val="2200"/>
              </a:spcBef>
            </a:pPr>
            <a:r>
              <a:rPr sz="2700" spc="-5" dirty="0">
                <a:latin typeface="Carlito"/>
                <a:cs typeface="Carlito"/>
              </a:rPr>
              <a:t>Su</a:t>
            </a:r>
            <a:r>
              <a:rPr sz="2700" spc="-15" dirty="0">
                <a:latin typeface="Carlito"/>
                <a:cs typeface="Carlito"/>
              </a:rPr>
              <a:t>r</a:t>
            </a:r>
            <a:r>
              <a:rPr sz="2700" spc="-45" dirty="0">
                <a:latin typeface="Carlito"/>
                <a:cs typeface="Carlito"/>
              </a:rPr>
              <a:t>f</a:t>
            </a:r>
            <a:r>
              <a:rPr sz="2700" dirty="0">
                <a:latin typeface="Carlito"/>
                <a:cs typeface="Carlito"/>
              </a:rPr>
              <a:t>ace  </a:t>
            </a:r>
            <a:r>
              <a:rPr sz="2700" spc="-20" dirty="0">
                <a:latin typeface="Carlito"/>
                <a:cs typeface="Carlito"/>
              </a:rPr>
              <a:t>forces</a:t>
            </a:r>
            <a:endParaRPr sz="2700">
              <a:latin typeface="Carlito"/>
              <a:cs typeface="Carlito"/>
            </a:endParaRPr>
          </a:p>
        </p:txBody>
      </p:sp>
      <p:grpSp>
        <p:nvGrpSpPr>
          <p:cNvPr id="20" name="object 20"/>
          <p:cNvGrpSpPr/>
          <p:nvPr/>
        </p:nvGrpSpPr>
        <p:grpSpPr>
          <a:xfrm>
            <a:off x="6748271" y="4105655"/>
            <a:ext cx="1719580" cy="1470660"/>
            <a:chOff x="6748271" y="4105655"/>
            <a:chExt cx="1719580" cy="1470660"/>
          </a:xfrm>
        </p:grpSpPr>
        <p:sp>
          <p:nvSpPr>
            <p:cNvPr id="21" name="object 21"/>
            <p:cNvSpPr/>
            <p:nvPr/>
          </p:nvSpPr>
          <p:spPr>
            <a:xfrm>
              <a:off x="6761225" y="4118609"/>
              <a:ext cx="1693545" cy="1445260"/>
            </a:xfrm>
            <a:custGeom>
              <a:avLst/>
              <a:gdLst/>
              <a:ahLst/>
              <a:cxnLst/>
              <a:rect l="l" t="t" r="r" b="b"/>
              <a:pathLst>
                <a:path w="1693545" h="1445260">
                  <a:moveTo>
                    <a:pt x="1693164" y="0"/>
                  </a:moveTo>
                  <a:lnTo>
                    <a:pt x="0" y="0"/>
                  </a:lnTo>
                  <a:lnTo>
                    <a:pt x="0" y="1444752"/>
                  </a:lnTo>
                  <a:lnTo>
                    <a:pt x="1693164" y="1444752"/>
                  </a:lnTo>
                  <a:lnTo>
                    <a:pt x="1693164" y="0"/>
                  </a:lnTo>
                  <a:close/>
                </a:path>
              </a:pathLst>
            </a:custGeom>
            <a:solidFill>
              <a:srgbClr val="4F81B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6761225" y="4118609"/>
              <a:ext cx="1693545" cy="1445260"/>
            </a:xfrm>
            <a:custGeom>
              <a:avLst/>
              <a:gdLst/>
              <a:ahLst/>
              <a:cxnLst/>
              <a:rect l="l" t="t" r="r" b="b"/>
              <a:pathLst>
                <a:path w="1693545" h="1445260">
                  <a:moveTo>
                    <a:pt x="0" y="1444752"/>
                  </a:moveTo>
                  <a:lnTo>
                    <a:pt x="1693164" y="1444752"/>
                  </a:lnTo>
                  <a:lnTo>
                    <a:pt x="1693164" y="0"/>
                  </a:lnTo>
                  <a:lnTo>
                    <a:pt x="0" y="0"/>
                  </a:lnTo>
                  <a:lnTo>
                    <a:pt x="0" y="1444752"/>
                  </a:lnTo>
                  <a:close/>
                </a:path>
              </a:pathLst>
            </a:custGeom>
            <a:ln w="25907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3" name="object 23"/>
          <p:cNvSpPr txBox="1"/>
          <p:nvPr/>
        </p:nvSpPr>
        <p:spPr>
          <a:xfrm>
            <a:off x="6761226" y="4118609"/>
            <a:ext cx="1693545" cy="1443355"/>
          </a:xfrm>
          <a:prstGeom prst="rect">
            <a:avLst/>
          </a:prstGeom>
        </p:spPr>
        <p:txBody>
          <a:bodyPr vert="horz" wrap="square" lIns="0" tIns="279400" rIns="0" bIns="0" rtlCol="0">
            <a:spAutoFit/>
          </a:bodyPr>
          <a:lstStyle/>
          <a:p>
            <a:pPr marL="153035" marR="143510" indent="362585">
              <a:lnSpc>
                <a:spcPct val="101899"/>
              </a:lnSpc>
              <a:spcBef>
                <a:spcPts val="2200"/>
              </a:spcBef>
            </a:pPr>
            <a:r>
              <a:rPr sz="2700" spc="-5" dirty="0">
                <a:latin typeface="Carlito"/>
                <a:cs typeface="Carlito"/>
              </a:rPr>
              <a:t>Flow  </a:t>
            </a:r>
            <a:r>
              <a:rPr sz="2700" dirty="0">
                <a:latin typeface="Carlito"/>
                <a:cs typeface="Carlito"/>
              </a:rPr>
              <a:t>Ac</a:t>
            </a:r>
            <a:r>
              <a:rPr sz="2700" spc="-10" dirty="0">
                <a:latin typeface="Carlito"/>
                <a:cs typeface="Carlito"/>
              </a:rPr>
              <a:t>t</a:t>
            </a:r>
            <a:r>
              <a:rPr sz="2700" dirty="0">
                <a:latin typeface="Carlito"/>
                <a:cs typeface="Carlito"/>
              </a:rPr>
              <a:t>i</a:t>
            </a:r>
            <a:r>
              <a:rPr sz="2700" spc="-30" dirty="0">
                <a:latin typeface="Carlito"/>
                <a:cs typeface="Carlito"/>
              </a:rPr>
              <a:t>v</a:t>
            </a:r>
            <a:r>
              <a:rPr sz="2700" spc="-25" dirty="0">
                <a:latin typeface="Carlito"/>
                <a:cs typeface="Carlito"/>
              </a:rPr>
              <a:t>a</a:t>
            </a:r>
            <a:r>
              <a:rPr sz="2700" spc="-30" dirty="0">
                <a:latin typeface="Carlito"/>
                <a:cs typeface="Carlito"/>
              </a:rPr>
              <a:t>t</a:t>
            </a:r>
            <a:r>
              <a:rPr sz="2700" spc="-5" dirty="0">
                <a:latin typeface="Carlito"/>
                <a:cs typeface="Carlito"/>
              </a:rPr>
              <a:t>o</a:t>
            </a:r>
            <a:r>
              <a:rPr sz="2700" spc="-50" dirty="0">
                <a:latin typeface="Carlito"/>
                <a:cs typeface="Carlito"/>
              </a:rPr>
              <a:t>r</a:t>
            </a:r>
            <a:r>
              <a:rPr sz="2700" dirty="0">
                <a:latin typeface="Carlito"/>
                <a:cs typeface="Carlito"/>
              </a:rPr>
              <a:t>s</a:t>
            </a:r>
            <a:endParaRPr sz="2700">
              <a:latin typeface="Carlito"/>
              <a:cs typeface="Carlito"/>
            </a:endParaRPr>
          </a:p>
        </p:txBody>
      </p:sp>
      <p:sp>
        <p:nvSpPr>
          <p:cNvPr id="24" name="Footer Placeholder 23">
            <a:extLst>
              <a:ext uri="{FF2B5EF4-FFF2-40B4-BE49-F238E27FC236}">
                <a16:creationId xmlns:a16="http://schemas.microsoft.com/office/drawing/2014/main" id="{E7FBCC58-7F72-46E7-A754-5454988CE592}"/>
              </a:ext>
            </a:extLst>
          </p:cNvPr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r>
              <a:rPr lang="en-IN"/>
              <a:t>DEPATMENT OF PHARMACEUTICS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64665" y="792097"/>
            <a:ext cx="5614669" cy="1244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539750" marR="5080" indent="-492759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Factors affecting the </a:t>
            </a:r>
            <a:r>
              <a:rPr dirty="0"/>
              <a:t>flow  </a:t>
            </a:r>
            <a:r>
              <a:rPr spc="-10" dirty="0"/>
              <a:t>properties </a:t>
            </a:r>
            <a:r>
              <a:rPr spc="-5" dirty="0"/>
              <a:t>of</a:t>
            </a:r>
            <a:r>
              <a:rPr spc="-10" dirty="0"/>
              <a:t> </a:t>
            </a:r>
            <a:r>
              <a:rPr spc="-5" dirty="0"/>
              <a:t>powder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2133726"/>
            <a:ext cx="6587490" cy="35248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527685" indent="-515620">
              <a:lnSpc>
                <a:spcPct val="100000"/>
              </a:lnSpc>
              <a:spcBef>
                <a:spcPts val="95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sz="2800" spc="-10" dirty="0">
                <a:latin typeface="Times New Roman"/>
                <a:cs typeface="Times New Roman"/>
              </a:rPr>
              <a:t>Alteration </a:t>
            </a:r>
            <a:r>
              <a:rPr sz="2800" spc="-5" dirty="0">
                <a:latin typeface="Times New Roman"/>
                <a:cs typeface="Times New Roman"/>
              </a:rPr>
              <a:t>of </a:t>
            </a:r>
            <a:r>
              <a:rPr sz="2800" spc="-25" dirty="0">
                <a:latin typeface="Times New Roman"/>
                <a:cs typeface="Times New Roman"/>
              </a:rPr>
              <a:t>Particle’s </a:t>
            </a:r>
            <a:r>
              <a:rPr sz="2800" spc="-5" dirty="0">
                <a:latin typeface="Times New Roman"/>
                <a:cs typeface="Times New Roman"/>
              </a:rPr>
              <a:t>size &amp;</a:t>
            </a:r>
            <a:r>
              <a:rPr sz="2800" spc="5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Distribution</a:t>
            </a:r>
            <a:endParaRPr sz="28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Font typeface="Times New Roman"/>
              <a:buAutoNum type="arabicPeriod"/>
            </a:pPr>
            <a:endParaRPr sz="4050" dirty="0">
              <a:latin typeface="Times New Roman"/>
              <a:cs typeface="Times New Roman"/>
            </a:endParaRPr>
          </a:p>
          <a:p>
            <a:pPr marL="527685" indent="-515620">
              <a:lnSpc>
                <a:spcPct val="100000"/>
              </a:lnSpc>
              <a:buAutoNum type="arabicPeriod"/>
              <a:tabLst>
                <a:tab pos="527685" algn="l"/>
                <a:tab pos="528320" algn="l"/>
              </a:tabLst>
            </a:pPr>
            <a:r>
              <a:rPr sz="2800" spc="-5" dirty="0">
                <a:latin typeface="Times New Roman"/>
                <a:cs typeface="Times New Roman"/>
              </a:rPr>
              <a:t>Alteration of Particle shape &amp;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texture</a:t>
            </a:r>
            <a:endParaRPr sz="28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Font typeface="Times New Roman"/>
              <a:buAutoNum type="arabicPeriod"/>
            </a:pPr>
            <a:endParaRPr sz="4050" dirty="0">
              <a:latin typeface="Times New Roman"/>
              <a:cs typeface="Times New Roman"/>
            </a:endParaRPr>
          </a:p>
          <a:p>
            <a:pPr marL="527685" indent="-515620">
              <a:lnSpc>
                <a:spcPct val="100000"/>
              </a:lnSpc>
              <a:buAutoNum type="arabicPeriod"/>
              <a:tabLst>
                <a:tab pos="527685" algn="l"/>
                <a:tab pos="528320" algn="l"/>
              </a:tabLst>
            </a:pPr>
            <a:r>
              <a:rPr sz="2800" spc="-5" dirty="0">
                <a:latin typeface="Times New Roman"/>
                <a:cs typeface="Times New Roman"/>
              </a:rPr>
              <a:t>Alteration of Surface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Forces</a:t>
            </a:r>
            <a:endParaRPr sz="28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Font typeface="Times New Roman"/>
              <a:buAutoNum type="arabicPeriod"/>
            </a:pPr>
            <a:endParaRPr sz="4050" dirty="0">
              <a:latin typeface="Times New Roman"/>
              <a:cs typeface="Times New Roman"/>
            </a:endParaRPr>
          </a:p>
          <a:p>
            <a:pPr marL="527685" indent="-515620">
              <a:lnSpc>
                <a:spcPct val="100000"/>
              </a:lnSpc>
              <a:buAutoNum type="arabicPeriod"/>
              <a:tabLst>
                <a:tab pos="527685" algn="l"/>
                <a:tab pos="528320" algn="l"/>
              </a:tabLst>
            </a:pPr>
            <a:r>
              <a:rPr sz="2800" spc="-5" dirty="0">
                <a:latin typeface="Times New Roman"/>
                <a:cs typeface="Times New Roman"/>
              </a:rPr>
              <a:t>Formulation additives (Flow</a:t>
            </a:r>
            <a:r>
              <a:rPr sz="2800" spc="-2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activators)</a:t>
            </a:r>
            <a:endParaRPr sz="2800" dirty="0">
              <a:latin typeface="Times New Roman"/>
              <a:cs typeface="Times New Roman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1642372-35F6-477A-8F86-98A714EF92A5}"/>
              </a:ext>
            </a:extLst>
          </p:cNvPr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r>
              <a:rPr lang="en-IN"/>
              <a:t>DEPATMENT OF PHARMACEUTICS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6695" y="611152"/>
            <a:ext cx="8381365" cy="1244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577850" marR="5080" indent="-492759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Factors affecting the </a:t>
            </a:r>
            <a:r>
              <a:rPr dirty="0"/>
              <a:t>flow  </a:t>
            </a:r>
            <a:r>
              <a:rPr spc="-10" dirty="0"/>
              <a:t>properties </a:t>
            </a:r>
            <a:r>
              <a:rPr spc="-5" dirty="0"/>
              <a:t>of</a:t>
            </a:r>
            <a:r>
              <a:rPr spc="-10" dirty="0"/>
              <a:t> </a:t>
            </a:r>
            <a:r>
              <a:rPr spc="-5" dirty="0"/>
              <a:t>powder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23484" y="1888577"/>
            <a:ext cx="8074025" cy="4284345"/>
          </a:xfrm>
          <a:prstGeom prst="rect">
            <a:avLst/>
          </a:prstGeom>
        </p:spPr>
        <p:txBody>
          <a:bodyPr vert="horz" wrap="square" lIns="0" tIns="112395" rIns="0" bIns="0" rtlCol="0">
            <a:spAutoFit/>
          </a:bodyPr>
          <a:lstStyle/>
          <a:p>
            <a:pPr marL="355600">
              <a:lnSpc>
                <a:spcPct val="100000"/>
              </a:lnSpc>
              <a:spcBef>
                <a:spcPts val="885"/>
              </a:spcBef>
            </a:pPr>
            <a:r>
              <a:rPr sz="3200" u="heavy" spc="-80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3200" b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Alteration of </a:t>
            </a:r>
            <a:r>
              <a:rPr sz="3200" b="1" u="heavy" spc="-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Particle’s </a:t>
            </a:r>
            <a:r>
              <a:rPr sz="32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size </a:t>
            </a:r>
            <a:r>
              <a:rPr sz="3200" b="1" u="heavy" spc="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&amp;</a:t>
            </a:r>
            <a:r>
              <a:rPr sz="3200" b="1" u="heavy" spc="-9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3200" b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Distribution</a:t>
            </a:r>
            <a:endParaRPr sz="3200" dirty="0">
              <a:latin typeface="Times New Roman"/>
              <a:cs typeface="Times New Roman"/>
            </a:endParaRPr>
          </a:p>
          <a:p>
            <a:pPr marL="355600" marR="6985" indent="-342900" algn="just">
              <a:lnSpc>
                <a:spcPct val="100000"/>
              </a:lnSpc>
              <a:spcBef>
                <a:spcPts val="680"/>
              </a:spcBef>
              <a:buFont typeface="Arial"/>
              <a:buChar char="•"/>
              <a:tabLst>
                <a:tab pos="355600" algn="l"/>
              </a:tabLst>
            </a:pPr>
            <a:r>
              <a:rPr sz="2800" spc="-5" dirty="0">
                <a:latin typeface="Times New Roman"/>
                <a:cs typeface="Times New Roman"/>
              </a:rPr>
              <a:t>There is certain particle size </a:t>
            </a:r>
            <a:r>
              <a:rPr sz="2800" spc="-10" dirty="0">
                <a:latin typeface="Times New Roman"/>
                <a:cs typeface="Times New Roman"/>
              </a:rPr>
              <a:t>at </a:t>
            </a:r>
            <a:r>
              <a:rPr sz="2800" spc="-5" dirty="0">
                <a:latin typeface="Times New Roman"/>
                <a:cs typeface="Times New Roman"/>
              </a:rPr>
              <a:t>which </a:t>
            </a:r>
            <a:r>
              <a:rPr sz="2800" spc="-10" dirty="0">
                <a:latin typeface="Times New Roman"/>
                <a:cs typeface="Times New Roman"/>
              </a:rPr>
              <a:t>powder’s </a:t>
            </a:r>
            <a:r>
              <a:rPr sz="2800" dirty="0">
                <a:latin typeface="Times New Roman"/>
                <a:cs typeface="Times New Roman"/>
              </a:rPr>
              <a:t>flow  </a:t>
            </a:r>
            <a:r>
              <a:rPr sz="2800" spc="-5" dirty="0">
                <a:latin typeface="Times New Roman"/>
                <a:cs typeface="Times New Roman"/>
              </a:rPr>
              <a:t>ability is</a:t>
            </a:r>
            <a:r>
              <a:rPr sz="2800" spc="-2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optimum.</a:t>
            </a:r>
            <a:endParaRPr sz="2800" dirty="0">
              <a:latin typeface="Times New Roman"/>
              <a:cs typeface="Times New Roman"/>
            </a:endParaRPr>
          </a:p>
          <a:p>
            <a:pPr marL="355600" marR="7620" indent="-342900" algn="just">
              <a:lnSpc>
                <a:spcPct val="100000"/>
              </a:lnSpc>
              <a:spcBef>
                <a:spcPts val="675"/>
              </a:spcBef>
              <a:buFont typeface="Arial"/>
              <a:buChar char="•"/>
              <a:tabLst>
                <a:tab pos="355600" algn="l"/>
              </a:tabLst>
            </a:pPr>
            <a:r>
              <a:rPr sz="2800" spc="-5" dirty="0">
                <a:latin typeface="Times New Roman"/>
                <a:cs typeface="Times New Roman"/>
              </a:rPr>
              <a:t>Coarse particles are more preferred than </a:t>
            </a:r>
            <a:r>
              <a:rPr sz="2800" dirty="0">
                <a:latin typeface="Times New Roman"/>
                <a:cs typeface="Times New Roman"/>
              </a:rPr>
              <a:t>fine </a:t>
            </a:r>
            <a:r>
              <a:rPr sz="2800" spc="-10" dirty="0">
                <a:latin typeface="Times New Roman"/>
                <a:cs typeface="Times New Roman"/>
              </a:rPr>
              <a:t>ones </a:t>
            </a:r>
            <a:r>
              <a:rPr sz="2800" spc="-15" dirty="0">
                <a:latin typeface="Times New Roman"/>
                <a:cs typeface="Times New Roman"/>
              </a:rPr>
              <a:t>as  </a:t>
            </a:r>
            <a:r>
              <a:rPr sz="2800" spc="-5" dirty="0">
                <a:latin typeface="Times New Roman"/>
                <a:cs typeface="Times New Roman"/>
              </a:rPr>
              <a:t>they are less</a:t>
            </a:r>
            <a:r>
              <a:rPr sz="2800" spc="-2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cohesive.</a:t>
            </a:r>
            <a:endParaRPr sz="2800" dirty="0">
              <a:latin typeface="Times New Roman"/>
              <a:cs typeface="Times New Roman"/>
            </a:endParaRPr>
          </a:p>
          <a:p>
            <a:pPr marL="355600" marR="5080" indent="-342900" algn="just">
              <a:lnSpc>
                <a:spcPct val="100000"/>
              </a:lnSpc>
              <a:spcBef>
                <a:spcPts val="670"/>
              </a:spcBef>
              <a:buFont typeface="Arial"/>
              <a:buChar char="•"/>
              <a:tabLst>
                <a:tab pos="355600" algn="l"/>
              </a:tabLst>
            </a:pPr>
            <a:r>
              <a:rPr sz="2800" spc="-5" dirty="0">
                <a:latin typeface="Times New Roman"/>
                <a:cs typeface="Times New Roman"/>
              </a:rPr>
              <a:t>The size distribution </a:t>
            </a:r>
            <a:r>
              <a:rPr sz="2800" spc="-10" dirty="0">
                <a:latin typeface="Times New Roman"/>
                <a:cs typeface="Times New Roman"/>
              </a:rPr>
              <a:t>can </a:t>
            </a:r>
            <a:r>
              <a:rPr sz="2800" spc="-5" dirty="0">
                <a:latin typeface="Times New Roman"/>
                <a:cs typeface="Times New Roman"/>
              </a:rPr>
              <a:t>also </a:t>
            </a:r>
            <a:r>
              <a:rPr sz="2800" dirty="0">
                <a:latin typeface="Times New Roman"/>
                <a:cs typeface="Times New Roman"/>
              </a:rPr>
              <a:t>be </a:t>
            </a:r>
            <a:r>
              <a:rPr sz="2800" spc="-5" dirty="0">
                <a:latin typeface="Times New Roman"/>
                <a:cs typeface="Times New Roman"/>
              </a:rPr>
              <a:t>altered to improve  flowability </a:t>
            </a:r>
            <a:r>
              <a:rPr sz="2800" dirty="0">
                <a:latin typeface="Times New Roman"/>
                <a:cs typeface="Times New Roman"/>
              </a:rPr>
              <a:t>by </a:t>
            </a:r>
            <a:r>
              <a:rPr sz="2800" spc="-5" dirty="0">
                <a:latin typeface="Times New Roman"/>
                <a:cs typeface="Times New Roman"/>
              </a:rPr>
              <a:t>removing a proportion </a:t>
            </a:r>
            <a:r>
              <a:rPr sz="2800" dirty="0">
                <a:latin typeface="Times New Roman"/>
                <a:cs typeface="Times New Roman"/>
              </a:rPr>
              <a:t>of the </a:t>
            </a:r>
            <a:r>
              <a:rPr sz="2800" spc="-5" dirty="0">
                <a:latin typeface="Times New Roman"/>
                <a:cs typeface="Times New Roman"/>
              </a:rPr>
              <a:t>fine  </a:t>
            </a:r>
            <a:r>
              <a:rPr sz="2800" dirty="0">
                <a:latin typeface="Times New Roman"/>
                <a:cs typeface="Times New Roman"/>
              </a:rPr>
              <a:t>particle </a:t>
            </a:r>
            <a:r>
              <a:rPr sz="2800" spc="-5" dirty="0">
                <a:latin typeface="Times New Roman"/>
                <a:cs typeface="Times New Roman"/>
              </a:rPr>
              <a:t>fraction or by increasing the proportion </a:t>
            </a:r>
            <a:r>
              <a:rPr sz="2800" spc="-15" dirty="0">
                <a:latin typeface="Times New Roman"/>
                <a:cs typeface="Times New Roman"/>
              </a:rPr>
              <a:t>of  </a:t>
            </a:r>
            <a:r>
              <a:rPr sz="2800" spc="-5" dirty="0">
                <a:latin typeface="Times New Roman"/>
                <a:cs typeface="Times New Roman"/>
              </a:rPr>
              <a:t>coarser </a:t>
            </a:r>
            <a:r>
              <a:rPr sz="2800" spc="-20" dirty="0">
                <a:latin typeface="Times New Roman"/>
                <a:cs typeface="Times New Roman"/>
              </a:rPr>
              <a:t>particle’s </a:t>
            </a:r>
            <a:r>
              <a:rPr sz="2800" spc="-5" dirty="0">
                <a:latin typeface="Times New Roman"/>
                <a:cs typeface="Times New Roman"/>
              </a:rPr>
              <a:t>such </a:t>
            </a:r>
            <a:r>
              <a:rPr sz="2800" spc="-10" dirty="0">
                <a:latin typeface="Times New Roman"/>
                <a:cs typeface="Times New Roman"/>
              </a:rPr>
              <a:t>as </a:t>
            </a:r>
            <a:r>
              <a:rPr sz="2800" spc="-5" dirty="0">
                <a:latin typeface="Times New Roman"/>
                <a:cs typeface="Times New Roman"/>
              </a:rPr>
              <a:t>occurs in</a:t>
            </a:r>
            <a:r>
              <a:rPr sz="2800" spc="2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granulation.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CD89549-C917-4016-B1D5-772B32ED3438}"/>
              </a:ext>
            </a:extLst>
          </p:cNvPr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r>
              <a:rPr lang="en-IN"/>
              <a:t>DEPATMENT OF PHARMACEUTICS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0804" y="563880"/>
            <a:ext cx="8839199" cy="1244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501650" marR="5080" indent="-492759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Factors affecting the </a:t>
            </a:r>
            <a:r>
              <a:rPr dirty="0"/>
              <a:t>flow  </a:t>
            </a:r>
            <a:r>
              <a:rPr spc="-10" dirty="0"/>
              <a:t>properties </a:t>
            </a:r>
            <a:r>
              <a:rPr spc="-5" dirty="0"/>
              <a:t>of</a:t>
            </a:r>
            <a:r>
              <a:rPr spc="-10" dirty="0"/>
              <a:t> </a:t>
            </a:r>
            <a:r>
              <a:rPr spc="-5" dirty="0"/>
              <a:t>powder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520166"/>
            <a:ext cx="8072120" cy="3004185"/>
          </a:xfrm>
          <a:prstGeom prst="rect">
            <a:avLst/>
          </a:prstGeom>
        </p:spPr>
        <p:txBody>
          <a:bodyPr vert="horz" wrap="square" lIns="0" tIns="11239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85"/>
              </a:spcBef>
            </a:pPr>
            <a:r>
              <a:rPr sz="3200" b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Alteration of Particle shape </a:t>
            </a:r>
            <a:r>
              <a:rPr sz="3200" b="1" u="heavy" spc="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&amp;</a:t>
            </a:r>
            <a:r>
              <a:rPr sz="3200" b="1" u="heavy" spc="-9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3200" b="1" u="heavy" spc="-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texture</a:t>
            </a:r>
            <a:endParaRPr sz="32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680"/>
              </a:spcBef>
            </a:pPr>
            <a:r>
              <a:rPr sz="2800" b="1" spc="-15" dirty="0">
                <a:latin typeface="Times New Roman"/>
                <a:cs typeface="Times New Roman"/>
              </a:rPr>
              <a:t>Particle’s</a:t>
            </a:r>
            <a:r>
              <a:rPr sz="2800" b="1" spc="-10" dirty="0">
                <a:latin typeface="Times New Roman"/>
                <a:cs typeface="Times New Roman"/>
              </a:rPr>
              <a:t> </a:t>
            </a:r>
            <a:r>
              <a:rPr sz="2800" b="1" dirty="0">
                <a:latin typeface="Times New Roman"/>
                <a:cs typeface="Times New Roman"/>
              </a:rPr>
              <a:t>Shape</a:t>
            </a:r>
            <a:endParaRPr sz="2800" dirty="0">
              <a:latin typeface="Times New Roman"/>
              <a:cs typeface="Times New Roman"/>
            </a:endParaRPr>
          </a:p>
          <a:p>
            <a:pPr marL="355600" marR="6350" indent="-342900">
              <a:lnSpc>
                <a:spcPct val="100000"/>
              </a:lnSpc>
              <a:spcBef>
                <a:spcPts val="675"/>
              </a:spcBef>
              <a:buFont typeface="Arial"/>
              <a:buChar char="•"/>
              <a:tabLst>
                <a:tab pos="354965" algn="l"/>
                <a:tab pos="355600" algn="l"/>
                <a:tab pos="1971039" algn="l"/>
                <a:tab pos="2847340" algn="l"/>
                <a:tab pos="4278630" algn="l"/>
                <a:tab pos="5630545" algn="l"/>
                <a:tab pos="6447790" algn="l"/>
                <a:tab pos="7404734" algn="l"/>
              </a:tabLst>
            </a:pPr>
            <a:r>
              <a:rPr sz="2800" spc="-5" dirty="0">
                <a:latin typeface="Times New Roman"/>
                <a:cs typeface="Times New Roman"/>
              </a:rPr>
              <a:t>General</a:t>
            </a:r>
            <a:r>
              <a:rPr sz="2800" dirty="0">
                <a:latin typeface="Times New Roman"/>
                <a:cs typeface="Times New Roman"/>
              </a:rPr>
              <a:t>l</a:t>
            </a:r>
            <a:r>
              <a:rPr sz="2800" spc="-180" dirty="0">
                <a:latin typeface="Times New Roman"/>
                <a:cs typeface="Times New Roman"/>
              </a:rPr>
              <a:t>y</a:t>
            </a:r>
            <a:r>
              <a:rPr sz="2800" spc="-5" dirty="0">
                <a:latin typeface="Times New Roman"/>
                <a:cs typeface="Times New Roman"/>
              </a:rPr>
              <a:t>,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20" dirty="0">
                <a:latin typeface="Times New Roman"/>
                <a:cs typeface="Times New Roman"/>
              </a:rPr>
              <a:t>m</a:t>
            </a:r>
            <a:r>
              <a:rPr sz="2800" spc="-5" dirty="0">
                <a:latin typeface="Times New Roman"/>
                <a:cs typeface="Times New Roman"/>
              </a:rPr>
              <a:t>o</a:t>
            </a:r>
            <a:r>
              <a:rPr sz="2800" dirty="0">
                <a:latin typeface="Times New Roman"/>
                <a:cs typeface="Times New Roman"/>
              </a:rPr>
              <a:t>r</a:t>
            </a:r>
            <a:r>
              <a:rPr sz="2800" spc="-5" dirty="0">
                <a:latin typeface="Times New Roman"/>
                <a:cs typeface="Times New Roman"/>
              </a:rPr>
              <a:t>e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Times New Roman"/>
                <a:cs typeface="Times New Roman"/>
              </a:rPr>
              <a:t>s</a:t>
            </a:r>
            <a:r>
              <a:rPr sz="2800" dirty="0">
                <a:latin typeface="Times New Roman"/>
                <a:cs typeface="Times New Roman"/>
              </a:rPr>
              <a:t>p</a:t>
            </a:r>
            <a:r>
              <a:rPr sz="2800" spc="-5" dirty="0">
                <a:latin typeface="Times New Roman"/>
                <a:cs typeface="Times New Roman"/>
              </a:rPr>
              <a:t>herical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Times New Roman"/>
                <a:cs typeface="Times New Roman"/>
              </a:rPr>
              <a:t>part</a:t>
            </a:r>
            <a:r>
              <a:rPr sz="2800" dirty="0">
                <a:latin typeface="Times New Roman"/>
                <a:cs typeface="Times New Roman"/>
              </a:rPr>
              <a:t>i</a:t>
            </a:r>
            <a:r>
              <a:rPr sz="2800" spc="-5" dirty="0">
                <a:latin typeface="Times New Roman"/>
                <a:cs typeface="Times New Roman"/>
              </a:rPr>
              <a:t>cles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Times New Roman"/>
                <a:cs typeface="Times New Roman"/>
              </a:rPr>
              <a:t>have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Times New Roman"/>
                <a:cs typeface="Times New Roman"/>
              </a:rPr>
              <a:t>better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Times New Roman"/>
                <a:cs typeface="Times New Roman"/>
              </a:rPr>
              <a:t>fl</a:t>
            </a:r>
            <a:r>
              <a:rPr sz="2800" spc="5" dirty="0">
                <a:latin typeface="Times New Roman"/>
                <a:cs typeface="Times New Roman"/>
              </a:rPr>
              <a:t>o</a:t>
            </a:r>
            <a:r>
              <a:rPr sz="2800" spc="-5" dirty="0">
                <a:latin typeface="Times New Roman"/>
                <a:cs typeface="Times New Roman"/>
              </a:rPr>
              <a:t>w  </a:t>
            </a:r>
            <a:r>
              <a:rPr sz="2800" dirty="0">
                <a:latin typeface="Times New Roman"/>
                <a:cs typeface="Times New Roman"/>
              </a:rPr>
              <a:t>properties </a:t>
            </a:r>
            <a:r>
              <a:rPr sz="2800" spc="-5" dirty="0">
                <a:latin typeface="Times New Roman"/>
                <a:cs typeface="Times New Roman"/>
              </a:rPr>
              <a:t>than more irregular particles.</a:t>
            </a:r>
            <a:endParaRPr sz="2800" dirty="0">
              <a:latin typeface="Times New Roman"/>
              <a:cs typeface="Times New Roman"/>
            </a:endParaRPr>
          </a:p>
          <a:p>
            <a:pPr marL="355600" marR="5080" indent="-342900">
              <a:lnSpc>
                <a:spcPct val="100000"/>
              </a:lnSpc>
              <a:spcBef>
                <a:spcPts val="670"/>
              </a:spcBef>
              <a:buFont typeface="Arial"/>
              <a:buChar char="•"/>
              <a:tabLst>
                <a:tab pos="354965" algn="l"/>
                <a:tab pos="355600" algn="l"/>
                <a:tab pos="1849120" algn="l"/>
                <a:tab pos="3204210" algn="l"/>
                <a:tab pos="3786504" algn="l"/>
                <a:tab pos="5161280" algn="l"/>
                <a:tab pos="5668645" algn="l"/>
                <a:tab pos="6590665" algn="l"/>
                <a:tab pos="7761605" algn="l"/>
              </a:tabLst>
            </a:pPr>
            <a:r>
              <a:rPr sz="2800" spc="-5" dirty="0">
                <a:latin typeface="Times New Roman"/>
                <a:cs typeface="Times New Roman"/>
              </a:rPr>
              <a:t>S</a:t>
            </a:r>
            <a:r>
              <a:rPr sz="2800" spc="5" dirty="0">
                <a:latin typeface="Times New Roman"/>
                <a:cs typeface="Times New Roman"/>
              </a:rPr>
              <a:t>p</a:t>
            </a:r>
            <a:r>
              <a:rPr sz="2800" dirty="0">
                <a:latin typeface="Times New Roman"/>
                <a:cs typeface="Times New Roman"/>
              </a:rPr>
              <a:t>h</a:t>
            </a:r>
            <a:r>
              <a:rPr sz="2800" spc="-5" dirty="0">
                <a:latin typeface="Times New Roman"/>
                <a:cs typeface="Times New Roman"/>
              </a:rPr>
              <a:t>erical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Times New Roman"/>
                <a:cs typeface="Times New Roman"/>
              </a:rPr>
              <a:t>part</a:t>
            </a:r>
            <a:r>
              <a:rPr sz="2800" dirty="0">
                <a:latin typeface="Times New Roman"/>
                <a:cs typeface="Times New Roman"/>
              </a:rPr>
              <a:t>i</a:t>
            </a:r>
            <a:r>
              <a:rPr sz="2800" spc="-5" dirty="0">
                <a:latin typeface="Times New Roman"/>
                <a:cs typeface="Times New Roman"/>
              </a:rPr>
              <a:t>cles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25" dirty="0">
                <a:latin typeface="Times New Roman"/>
                <a:cs typeface="Times New Roman"/>
              </a:rPr>
              <a:t>a</a:t>
            </a:r>
            <a:r>
              <a:rPr sz="2800" spc="-5" dirty="0">
                <a:latin typeface="Times New Roman"/>
                <a:cs typeface="Times New Roman"/>
              </a:rPr>
              <a:t>re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Times New Roman"/>
                <a:cs typeface="Times New Roman"/>
              </a:rPr>
              <a:t>o</a:t>
            </a:r>
            <a:r>
              <a:rPr sz="2800" dirty="0">
                <a:latin typeface="Times New Roman"/>
                <a:cs typeface="Times New Roman"/>
              </a:rPr>
              <a:t>b</a:t>
            </a:r>
            <a:r>
              <a:rPr sz="2800" spc="-5" dirty="0">
                <a:latin typeface="Times New Roman"/>
                <a:cs typeface="Times New Roman"/>
              </a:rPr>
              <a:t>tain</a:t>
            </a:r>
            <a:r>
              <a:rPr sz="2800" spc="-20" dirty="0">
                <a:latin typeface="Times New Roman"/>
                <a:cs typeface="Times New Roman"/>
              </a:rPr>
              <a:t>e</a:t>
            </a:r>
            <a:r>
              <a:rPr sz="2800" spc="-5" dirty="0">
                <a:latin typeface="Times New Roman"/>
                <a:cs typeface="Times New Roman"/>
              </a:rPr>
              <a:t>d</a:t>
            </a:r>
            <a:r>
              <a:rPr sz="2800" dirty="0">
                <a:latin typeface="Times New Roman"/>
                <a:cs typeface="Times New Roman"/>
              </a:rPr>
              <a:t>	b</a:t>
            </a:r>
            <a:r>
              <a:rPr sz="2800" spc="-5" dirty="0">
                <a:latin typeface="Times New Roman"/>
                <a:cs typeface="Times New Roman"/>
              </a:rPr>
              <a:t>y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Times New Roman"/>
                <a:cs typeface="Times New Roman"/>
              </a:rPr>
              <a:t>s</a:t>
            </a:r>
            <a:r>
              <a:rPr sz="2800" dirty="0">
                <a:latin typeface="Times New Roman"/>
                <a:cs typeface="Times New Roman"/>
              </a:rPr>
              <a:t>p</a:t>
            </a:r>
            <a:r>
              <a:rPr sz="2800" spc="-5" dirty="0">
                <a:latin typeface="Times New Roman"/>
                <a:cs typeface="Times New Roman"/>
              </a:rPr>
              <a:t>ray</a:t>
            </a:r>
            <a:r>
              <a:rPr sz="2800" dirty="0">
                <a:latin typeface="Times New Roman"/>
                <a:cs typeface="Times New Roman"/>
              </a:rPr>
              <a:t>	d</a:t>
            </a:r>
            <a:r>
              <a:rPr sz="2800" spc="-5" dirty="0">
                <a:latin typeface="Times New Roman"/>
                <a:cs typeface="Times New Roman"/>
              </a:rPr>
              <a:t>r</a:t>
            </a:r>
            <a:r>
              <a:rPr sz="2800" spc="5" dirty="0">
                <a:latin typeface="Times New Roman"/>
                <a:cs typeface="Times New Roman"/>
              </a:rPr>
              <a:t>y</a:t>
            </a:r>
            <a:r>
              <a:rPr sz="2800" spc="-5" dirty="0">
                <a:latin typeface="Times New Roman"/>
                <a:cs typeface="Times New Roman"/>
              </a:rPr>
              <a:t>i</a:t>
            </a:r>
            <a:r>
              <a:rPr sz="2800" dirty="0">
                <a:latin typeface="Times New Roman"/>
                <a:cs typeface="Times New Roman"/>
              </a:rPr>
              <a:t>ng</a:t>
            </a:r>
            <a:r>
              <a:rPr sz="2800" spc="-5" dirty="0">
                <a:latin typeface="Times New Roman"/>
                <a:cs typeface="Times New Roman"/>
              </a:rPr>
              <a:t>,</a:t>
            </a:r>
            <a:r>
              <a:rPr sz="2800" dirty="0">
                <a:latin typeface="Times New Roman"/>
                <a:cs typeface="Times New Roman"/>
              </a:rPr>
              <a:t>	or  by </a:t>
            </a:r>
            <a:r>
              <a:rPr sz="2800" spc="-5" dirty="0">
                <a:latin typeface="Times New Roman"/>
                <a:cs typeface="Times New Roman"/>
              </a:rPr>
              <a:t>temperature cycling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crystallization.</a:t>
            </a:r>
            <a:endParaRPr sz="2800" dirty="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219200" y="4648200"/>
            <a:ext cx="6477000" cy="16002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A2F551-F136-4C65-A870-896226088CF9}"/>
              </a:ext>
            </a:extLst>
          </p:cNvPr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r>
              <a:rPr lang="en-IN"/>
              <a:t>DEPATMENT OF PHARMACEUTICS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5635" y="878449"/>
            <a:ext cx="8915399" cy="1244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501650" marR="5080" indent="-492759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Factors affecting the </a:t>
            </a:r>
            <a:r>
              <a:rPr dirty="0"/>
              <a:t>flow  </a:t>
            </a:r>
            <a:r>
              <a:rPr spc="-10" dirty="0"/>
              <a:t>properties </a:t>
            </a:r>
            <a:r>
              <a:rPr spc="-5" dirty="0"/>
              <a:t>of</a:t>
            </a:r>
            <a:r>
              <a:rPr spc="-10" dirty="0"/>
              <a:t> </a:t>
            </a:r>
            <a:r>
              <a:rPr spc="-5" dirty="0"/>
              <a:t>powder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09600" y="2133600"/>
            <a:ext cx="8072755" cy="27578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1498600" algn="just">
              <a:lnSpc>
                <a:spcPct val="120100"/>
              </a:lnSpc>
              <a:spcBef>
                <a:spcPts val="100"/>
              </a:spcBef>
            </a:pPr>
            <a:r>
              <a:rPr sz="3200" b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Alteration of Particle shape </a:t>
            </a:r>
            <a:r>
              <a:rPr sz="3200" b="1" u="heavy" spc="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&amp;</a:t>
            </a:r>
            <a:r>
              <a:rPr sz="3200" b="1" u="heavy" spc="-9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3200" b="1" u="heavy" spc="-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texture </a:t>
            </a:r>
            <a:r>
              <a:rPr sz="3200" b="1" spc="-10" dirty="0">
                <a:latin typeface="Times New Roman"/>
                <a:cs typeface="Times New Roman"/>
              </a:rPr>
              <a:t> Particle’s</a:t>
            </a:r>
            <a:r>
              <a:rPr sz="3200" b="1" spc="-30" dirty="0">
                <a:latin typeface="Times New Roman"/>
                <a:cs typeface="Times New Roman"/>
              </a:rPr>
              <a:t> </a:t>
            </a:r>
            <a:r>
              <a:rPr sz="3200" b="1" spc="-10" dirty="0">
                <a:latin typeface="Times New Roman"/>
                <a:cs typeface="Times New Roman"/>
              </a:rPr>
              <a:t>texture</a:t>
            </a:r>
            <a:endParaRPr sz="3200" dirty="0">
              <a:latin typeface="Times New Roman"/>
              <a:cs typeface="Times New Roman"/>
            </a:endParaRPr>
          </a:p>
          <a:p>
            <a:pPr marL="355600" marR="5080" indent="-342900" algn="just">
              <a:lnSpc>
                <a:spcPct val="100000"/>
              </a:lnSpc>
              <a:spcBef>
                <a:spcPts val="765"/>
              </a:spcBef>
              <a:buFont typeface="Arial"/>
              <a:buChar char="•"/>
              <a:tabLst>
                <a:tab pos="355600" algn="l"/>
              </a:tabLst>
            </a:pPr>
            <a:r>
              <a:rPr sz="3200" dirty="0">
                <a:latin typeface="Times New Roman"/>
                <a:cs typeface="Times New Roman"/>
              </a:rPr>
              <a:t>Particles with very rough surfaces </a:t>
            </a:r>
            <a:r>
              <a:rPr sz="3200" spc="-5" dirty="0">
                <a:latin typeface="Times New Roman"/>
                <a:cs typeface="Times New Roman"/>
              </a:rPr>
              <a:t>will </a:t>
            </a:r>
            <a:r>
              <a:rPr sz="3200" dirty="0">
                <a:latin typeface="Times New Roman"/>
                <a:cs typeface="Times New Roman"/>
              </a:rPr>
              <a:t>be </a:t>
            </a:r>
            <a:r>
              <a:rPr sz="3200" spc="-5" dirty="0">
                <a:latin typeface="Times New Roman"/>
                <a:cs typeface="Times New Roman"/>
              </a:rPr>
              <a:t>more  </a:t>
            </a:r>
            <a:r>
              <a:rPr sz="3200" dirty="0">
                <a:latin typeface="Times New Roman"/>
                <a:cs typeface="Times New Roman"/>
              </a:rPr>
              <a:t>cohesive and have a greater tendency </a:t>
            </a:r>
            <a:r>
              <a:rPr sz="3200" spc="-5" dirty="0">
                <a:latin typeface="Times New Roman"/>
                <a:cs typeface="Times New Roman"/>
              </a:rPr>
              <a:t>to  </a:t>
            </a:r>
            <a:r>
              <a:rPr sz="3200" dirty="0">
                <a:latin typeface="Times New Roman"/>
                <a:cs typeface="Times New Roman"/>
              </a:rPr>
              <a:t>interlock than smooth surfaced</a:t>
            </a:r>
            <a:r>
              <a:rPr sz="3200" spc="-6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particles.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10D893F-971E-4EA9-A516-D895CAE6117E}"/>
              </a:ext>
            </a:extLst>
          </p:cNvPr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r>
              <a:rPr lang="en-IN"/>
              <a:t>DEPATMENT OF PHARMACEUTICS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54331" y="869998"/>
            <a:ext cx="8789669" cy="4430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577850" marR="5080" indent="-492759">
              <a:lnSpc>
                <a:spcPct val="100000"/>
              </a:lnSpc>
              <a:spcBef>
                <a:spcPts val="95"/>
              </a:spcBef>
            </a:pPr>
            <a:r>
              <a:rPr sz="2800" spc="-5" dirty="0"/>
              <a:t>Factors affecting the </a:t>
            </a:r>
            <a:r>
              <a:rPr sz="2800" dirty="0"/>
              <a:t>flow  </a:t>
            </a:r>
            <a:r>
              <a:rPr sz="2800" spc="-10" dirty="0"/>
              <a:t>properties </a:t>
            </a:r>
            <a:r>
              <a:rPr sz="2800" spc="-5" dirty="0"/>
              <a:t>of</a:t>
            </a:r>
            <a:r>
              <a:rPr sz="2800" spc="-10" dirty="0"/>
              <a:t> </a:t>
            </a:r>
            <a:r>
              <a:rPr sz="2800" spc="-5" dirty="0"/>
              <a:t>powder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366932"/>
            <a:ext cx="6913880" cy="1270000"/>
          </a:xfrm>
          <a:prstGeom prst="rect">
            <a:avLst/>
          </a:prstGeom>
        </p:spPr>
        <p:txBody>
          <a:bodyPr vert="horz" wrap="square" lIns="0" tIns="64769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09"/>
              </a:spcBef>
            </a:pPr>
            <a:r>
              <a:rPr sz="3200" b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Alteration of Surface</a:t>
            </a:r>
            <a:r>
              <a:rPr sz="3200" b="1" u="heavy" spc="-6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3200" b="1" u="heavy" spc="-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Forces</a:t>
            </a:r>
            <a:endParaRPr sz="3200">
              <a:latin typeface="Times New Roman"/>
              <a:cs typeface="Times New Roman"/>
            </a:endParaRPr>
          </a:p>
          <a:p>
            <a:pPr marL="355600" indent="-342900">
              <a:lnSpc>
                <a:spcPts val="2625"/>
              </a:lnSpc>
              <a:spcBef>
                <a:spcPts val="300"/>
              </a:spcBef>
              <a:buFont typeface="Arial"/>
              <a:buChar char="•"/>
              <a:tabLst>
                <a:tab pos="354965" algn="l"/>
                <a:tab pos="355600" algn="l"/>
                <a:tab pos="1841500" algn="l"/>
                <a:tab pos="2368550" algn="l"/>
                <a:tab pos="4062095" algn="l"/>
                <a:tab pos="5236210" algn="l"/>
                <a:tab pos="5924550" algn="l"/>
              </a:tabLst>
            </a:pPr>
            <a:r>
              <a:rPr sz="2300" dirty="0">
                <a:latin typeface="Times New Roman"/>
                <a:cs typeface="Times New Roman"/>
              </a:rPr>
              <a:t>Reduct</a:t>
            </a:r>
            <a:r>
              <a:rPr sz="2300" spc="-15" dirty="0">
                <a:latin typeface="Times New Roman"/>
                <a:cs typeface="Times New Roman"/>
              </a:rPr>
              <a:t>i</a:t>
            </a:r>
            <a:r>
              <a:rPr sz="2300" dirty="0">
                <a:latin typeface="Times New Roman"/>
                <a:cs typeface="Times New Roman"/>
              </a:rPr>
              <a:t>on	</a:t>
            </a:r>
            <a:r>
              <a:rPr sz="2300" spc="-5" dirty="0">
                <a:latin typeface="Times New Roman"/>
                <a:cs typeface="Times New Roman"/>
              </a:rPr>
              <a:t>o</a:t>
            </a:r>
            <a:r>
              <a:rPr sz="2300" dirty="0">
                <a:latin typeface="Times New Roman"/>
                <a:cs typeface="Times New Roman"/>
              </a:rPr>
              <a:t>f	el</a:t>
            </a:r>
            <a:r>
              <a:rPr sz="2300" spc="-10" dirty="0">
                <a:latin typeface="Times New Roman"/>
                <a:cs typeface="Times New Roman"/>
              </a:rPr>
              <a:t>e</a:t>
            </a:r>
            <a:r>
              <a:rPr sz="2300" dirty="0">
                <a:latin typeface="Times New Roman"/>
                <a:cs typeface="Times New Roman"/>
              </a:rPr>
              <a:t>ctros</a:t>
            </a:r>
            <a:r>
              <a:rPr sz="2300" spc="-10" dirty="0">
                <a:latin typeface="Times New Roman"/>
                <a:cs typeface="Times New Roman"/>
              </a:rPr>
              <a:t>t</a:t>
            </a:r>
            <a:r>
              <a:rPr sz="2300" dirty="0">
                <a:latin typeface="Times New Roman"/>
                <a:cs typeface="Times New Roman"/>
              </a:rPr>
              <a:t>at</a:t>
            </a:r>
            <a:r>
              <a:rPr sz="2300" spc="-15" dirty="0">
                <a:latin typeface="Times New Roman"/>
                <a:cs typeface="Times New Roman"/>
              </a:rPr>
              <a:t>i</a:t>
            </a:r>
            <a:r>
              <a:rPr sz="2300" dirty="0">
                <a:latin typeface="Times New Roman"/>
                <a:cs typeface="Times New Roman"/>
              </a:rPr>
              <a:t>c	cha</a:t>
            </a:r>
            <a:r>
              <a:rPr sz="2300" spc="-35" dirty="0">
                <a:latin typeface="Times New Roman"/>
                <a:cs typeface="Times New Roman"/>
              </a:rPr>
              <a:t>r</a:t>
            </a:r>
            <a:r>
              <a:rPr sz="2300" dirty="0">
                <a:latin typeface="Times New Roman"/>
                <a:cs typeface="Times New Roman"/>
              </a:rPr>
              <a:t>ges	</a:t>
            </a:r>
            <a:r>
              <a:rPr sz="2300" spc="-5" dirty="0">
                <a:latin typeface="Times New Roman"/>
                <a:cs typeface="Times New Roman"/>
              </a:rPr>
              <a:t>ca</a:t>
            </a:r>
            <a:r>
              <a:rPr sz="2300" dirty="0">
                <a:latin typeface="Times New Roman"/>
                <a:cs typeface="Times New Roman"/>
              </a:rPr>
              <a:t>n	i</a:t>
            </a:r>
            <a:r>
              <a:rPr sz="2300" spc="-10" dirty="0">
                <a:latin typeface="Times New Roman"/>
                <a:cs typeface="Times New Roman"/>
              </a:rPr>
              <a:t>m</a:t>
            </a:r>
            <a:r>
              <a:rPr sz="2300" spc="5" dirty="0">
                <a:latin typeface="Times New Roman"/>
                <a:cs typeface="Times New Roman"/>
              </a:rPr>
              <a:t>p</a:t>
            </a:r>
            <a:r>
              <a:rPr sz="2300" dirty="0">
                <a:latin typeface="Times New Roman"/>
                <a:cs typeface="Times New Roman"/>
              </a:rPr>
              <a:t>rove</a:t>
            </a:r>
            <a:endParaRPr sz="2300">
              <a:latin typeface="Times New Roman"/>
              <a:cs typeface="Times New Roman"/>
            </a:endParaRPr>
          </a:p>
          <a:p>
            <a:pPr marL="355600">
              <a:lnSpc>
                <a:spcPts val="2625"/>
              </a:lnSpc>
            </a:pPr>
            <a:r>
              <a:rPr sz="2300" spc="-15" dirty="0">
                <a:latin typeface="Times New Roman"/>
                <a:cs typeface="Times New Roman"/>
              </a:rPr>
              <a:t>flowability.</a:t>
            </a:r>
            <a:endParaRPr sz="23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707630" y="1944065"/>
            <a:ext cx="902335" cy="3771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300" dirty="0">
                <a:latin typeface="Times New Roman"/>
                <a:cs typeface="Times New Roman"/>
              </a:rPr>
              <a:t>pow</a:t>
            </a:r>
            <a:r>
              <a:rPr sz="2300" spc="-15" dirty="0">
                <a:latin typeface="Times New Roman"/>
                <a:cs typeface="Times New Roman"/>
              </a:rPr>
              <a:t>d</a:t>
            </a:r>
            <a:r>
              <a:rPr sz="2300" dirty="0">
                <a:latin typeface="Times New Roman"/>
                <a:cs typeface="Times New Roman"/>
              </a:rPr>
              <a:t>er</a:t>
            </a:r>
            <a:endParaRPr sz="23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35940" y="2645791"/>
            <a:ext cx="8073390" cy="3181350"/>
          </a:xfrm>
          <a:prstGeom prst="rect">
            <a:avLst/>
          </a:prstGeom>
        </p:spPr>
        <p:txBody>
          <a:bodyPr vert="horz" wrap="square" lIns="0" tIns="53340" rIns="0" bIns="0" rtlCol="0">
            <a:spAutoFit/>
          </a:bodyPr>
          <a:lstStyle/>
          <a:p>
            <a:pPr marL="355600" marR="5080" indent="-342900">
              <a:lnSpc>
                <a:spcPts val="2480"/>
              </a:lnSpc>
              <a:spcBef>
                <a:spcPts val="420"/>
              </a:spcBef>
              <a:buFont typeface="Arial"/>
              <a:buChar char="•"/>
              <a:tabLst>
                <a:tab pos="354965" algn="l"/>
                <a:tab pos="355600" algn="l"/>
                <a:tab pos="2056130" algn="l"/>
                <a:tab pos="3185795" algn="l"/>
                <a:tab pos="3832225" algn="l"/>
                <a:tab pos="4348480" algn="l"/>
                <a:tab pos="5514975" algn="l"/>
                <a:tab pos="6049645" algn="l"/>
                <a:tab pos="7182484" algn="l"/>
              </a:tabLst>
            </a:pPr>
            <a:r>
              <a:rPr sz="2300" dirty="0">
                <a:latin typeface="Times New Roman"/>
                <a:cs typeface="Times New Roman"/>
              </a:rPr>
              <a:t>Ele</a:t>
            </a:r>
            <a:r>
              <a:rPr sz="2300" spc="-10" dirty="0">
                <a:latin typeface="Times New Roman"/>
                <a:cs typeface="Times New Roman"/>
              </a:rPr>
              <a:t>c</a:t>
            </a:r>
            <a:r>
              <a:rPr sz="2300" dirty="0">
                <a:latin typeface="Times New Roman"/>
                <a:cs typeface="Times New Roman"/>
              </a:rPr>
              <a:t>trosta</a:t>
            </a:r>
            <a:r>
              <a:rPr sz="2300" spc="-10" dirty="0">
                <a:latin typeface="Times New Roman"/>
                <a:cs typeface="Times New Roman"/>
              </a:rPr>
              <a:t>t</a:t>
            </a:r>
            <a:r>
              <a:rPr sz="2300" dirty="0">
                <a:latin typeface="Times New Roman"/>
                <a:cs typeface="Times New Roman"/>
              </a:rPr>
              <a:t>ic	cha</a:t>
            </a:r>
            <a:r>
              <a:rPr sz="2300" spc="-45" dirty="0">
                <a:latin typeface="Times New Roman"/>
                <a:cs typeface="Times New Roman"/>
              </a:rPr>
              <a:t>r</a:t>
            </a:r>
            <a:r>
              <a:rPr sz="2300" dirty="0">
                <a:latin typeface="Times New Roman"/>
                <a:cs typeface="Times New Roman"/>
              </a:rPr>
              <a:t>ges	</a:t>
            </a:r>
            <a:r>
              <a:rPr sz="2300" spc="-5" dirty="0">
                <a:latin typeface="Times New Roman"/>
                <a:cs typeface="Times New Roman"/>
              </a:rPr>
              <a:t>ca</a:t>
            </a:r>
            <a:r>
              <a:rPr sz="2300" dirty="0">
                <a:latin typeface="Times New Roman"/>
                <a:cs typeface="Times New Roman"/>
              </a:rPr>
              <a:t>n	be	reduc</a:t>
            </a:r>
            <a:r>
              <a:rPr sz="2300" spc="-10" dirty="0">
                <a:latin typeface="Times New Roman"/>
                <a:cs typeface="Times New Roman"/>
              </a:rPr>
              <a:t>e</a:t>
            </a:r>
            <a:r>
              <a:rPr sz="2300" dirty="0">
                <a:latin typeface="Times New Roman"/>
                <a:cs typeface="Times New Roman"/>
              </a:rPr>
              <a:t>d	by	a</a:t>
            </a:r>
            <a:r>
              <a:rPr sz="2300" spc="-10" dirty="0">
                <a:latin typeface="Times New Roman"/>
                <a:cs typeface="Times New Roman"/>
              </a:rPr>
              <a:t>l</a:t>
            </a:r>
            <a:r>
              <a:rPr sz="2300" dirty="0">
                <a:latin typeface="Times New Roman"/>
                <a:cs typeface="Times New Roman"/>
              </a:rPr>
              <a:t>t</a:t>
            </a:r>
            <a:r>
              <a:rPr sz="2300" spc="-10" dirty="0">
                <a:latin typeface="Times New Roman"/>
                <a:cs typeface="Times New Roman"/>
              </a:rPr>
              <a:t>e</a:t>
            </a:r>
            <a:r>
              <a:rPr sz="2300" dirty="0">
                <a:latin typeface="Times New Roman"/>
                <a:cs typeface="Times New Roman"/>
              </a:rPr>
              <a:t>ring	process  conditions </a:t>
            </a:r>
            <a:r>
              <a:rPr sz="2300" spc="-5" dirty="0">
                <a:latin typeface="Times New Roman"/>
                <a:cs typeface="Times New Roman"/>
              </a:rPr>
              <a:t>to </a:t>
            </a:r>
            <a:r>
              <a:rPr sz="2300" dirty="0">
                <a:latin typeface="Times New Roman"/>
                <a:cs typeface="Times New Roman"/>
              </a:rPr>
              <a:t>reduce </a:t>
            </a:r>
            <a:r>
              <a:rPr sz="2300" spc="-5" dirty="0">
                <a:latin typeface="Times New Roman"/>
                <a:cs typeface="Times New Roman"/>
              </a:rPr>
              <a:t>frictional</a:t>
            </a:r>
            <a:r>
              <a:rPr sz="2300" spc="-15" dirty="0">
                <a:latin typeface="Times New Roman"/>
                <a:cs typeface="Times New Roman"/>
              </a:rPr>
              <a:t> </a:t>
            </a:r>
            <a:r>
              <a:rPr sz="2300" spc="-5" dirty="0">
                <a:latin typeface="Times New Roman"/>
                <a:cs typeface="Times New Roman"/>
              </a:rPr>
              <a:t>contacts.</a:t>
            </a:r>
            <a:endParaRPr sz="23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244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300" dirty="0">
                <a:latin typeface="Times New Roman"/>
                <a:cs typeface="Times New Roman"/>
              </a:rPr>
              <a:t>Moisture content of </a:t>
            </a:r>
            <a:r>
              <a:rPr sz="2300" spc="-5" dirty="0">
                <a:latin typeface="Times New Roman"/>
                <a:cs typeface="Times New Roman"/>
              </a:rPr>
              <a:t>particle greatly affects powder’s</a:t>
            </a:r>
            <a:r>
              <a:rPr sz="2300" spc="5" dirty="0">
                <a:latin typeface="Times New Roman"/>
                <a:cs typeface="Times New Roman"/>
              </a:rPr>
              <a:t> </a:t>
            </a:r>
            <a:r>
              <a:rPr sz="2300" spc="-15" dirty="0">
                <a:latin typeface="Times New Roman"/>
                <a:cs typeface="Times New Roman"/>
              </a:rPr>
              <a:t>flowability.</a:t>
            </a:r>
            <a:endParaRPr sz="2300">
              <a:latin typeface="Times New Roman"/>
              <a:cs typeface="Times New Roman"/>
            </a:endParaRPr>
          </a:p>
          <a:p>
            <a:pPr marL="355600" marR="6350" indent="-342900">
              <a:lnSpc>
                <a:spcPts val="2480"/>
              </a:lnSpc>
              <a:spcBef>
                <a:spcPts val="590"/>
              </a:spcBef>
              <a:buFont typeface="Arial"/>
              <a:buChar char="•"/>
              <a:tabLst>
                <a:tab pos="354965" algn="l"/>
                <a:tab pos="355600" algn="l"/>
                <a:tab pos="1624965" algn="l"/>
                <a:tab pos="2597785" algn="l"/>
                <a:tab pos="3751579" algn="l"/>
                <a:tab pos="4481195" algn="l"/>
                <a:tab pos="5116830" algn="l"/>
                <a:tab pos="5474970" algn="l"/>
                <a:tab pos="6563359" algn="l"/>
                <a:tab pos="7214234" algn="l"/>
              </a:tabLst>
            </a:pPr>
            <a:r>
              <a:rPr sz="2300" dirty="0">
                <a:latin typeface="Times New Roman"/>
                <a:cs typeface="Times New Roman"/>
              </a:rPr>
              <a:t>A</a:t>
            </a:r>
            <a:r>
              <a:rPr sz="2300" spc="5" dirty="0">
                <a:latin typeface="Times New Roman"/>
                <a:cs typeface="Times New Roman"/>
              </a:rPr>
              <a:t>d</a:t>
            </a:r>
            <a:r>
              <a:rPr sz="2300" dirty="0">
                <a:latin typeface="Times New Roman"/>
                <a:cs typeface="Times New Roman"/>
              </a:rPr>
              <a:t>sorbed	</a:t>
            </a:r>
            <a:r>
              <a:rPr sz="2300" spc="-10" dirty="0">
                <a:latin typeface="Times New Roman"/>
                <a:cs typeface="Times New Roman"/>
              </a:rPr>
              <a:t>s</a:t>
            </a:r>
            <a:r>
              <a:rPr sz="2300" spc="-15" dirty="0">
                <a:latin typeface="Times New Roman"/>
                <a:cs typeface="Times New Roman"/>
              </a:rPr>
              <a:t>u</a:t>
            </a:r>
            <a:r>
              <a:rPr sz="2300" dirty="0">
                <a:latin typeface="Times New Roman"/>
                <a:cs typeface="Times New Roman"/>
              </a:rPr>
              <a:t>rface	</a:t>
            </a:r>
            <a:r>
              <a:rPr sz="2300" spc="-20" dirty="0">
                <a:latin typeface="Times New Roman"/>
                <a:cs typeface="Times New Roman"/>
              </a:rPr>
              <a:t>m</a:t>
            </a:r>
            <a:r>
              <a:rPr sz="2300" dirty="0">
                <a:latin typeface="Times New Roman"/>
                <a:cs typeface="Times New Roman"/>
              </a:rPr>
              <a:t>oisture	fi</a:t>
            </a:r>
            <a:r>
              <a:rPr sz="2300" spc="-10" dirty="0">
                <a:latin typeface="Times New Roman"/>
                <a:cs typeface="Times New Roman"/>
              </a:rPr>
              <a:t>l</a:t>
            </a:r>
            <a:r>
              <a:rPr sz="2300" spc="-20" dirty="0">
                <a:latin typeface="Times New Roman"/>
                <a:cs typeface="Times New Roman"/>
              </a:rPr>
              <a:t>m</a:t>
            </a:r>
            <a:r>
              <a:rPr sz="2300" dirty="0">
                <a:latin typeface="Times New Roman"/>
                <a:cs typeface="Times New Roman"/>
              </a:rPr>
              <a:t>s	te</a:t>
            </a:r>
            <a:r>
              <a:rPr sz="2300" spc="5" dirty="0">
                <a:latin typeface="Times New Roman"/>
                <a:cs typeface="Times New Roman"/>
              </a:rPr>
              <a:t>n</a:t>
            </a:r>
            <a:r>
              <a:rPr sz="2300" dirty="0">
                <a:latin typeface="Times New Roman"/>
                <a:cs typeface="Times New Roman"/>
              </a:rPr>
              <a:t>d	</a:t>
            </a:r>
            <a:r>
              <a:rPr sz="2300" spc="-5" dirty="0">
                <a:latin typeface="Times New Roman"/>
                <a:cs typeface="Times New Roman"/>
              </a:rPr>
              <a:t>t</a:t>
            </a:r>
            <a:r>
              <a:rPr sz="2300" dirty="0">
                <a:latin typeface="Times New Roman"/>
                <a:cs typeface="Times New Roman"/>
              </a:rPr>
              <a:t>o	in</a:t>
            </a:r>
            <a:r>
              <a:rPr sz="2300" spc="-10" dirty="0">
                <a:latin typeface="Times New Roman"/>
                <a:cs typeface="Times New Roman"/>
              </a:rPr>
              <a:t>c</a:t>
            </a:r>
            <a:r>
              <a:rPr sz="2300" dirty="0">
                <a:latin typeface="Times New Roman"/>
                <a:cs typeface="Times New Roman"/>
              </a:rPr>
              <a:t>rease	bulk	densi</a:t>
            </a:r>
            <a:r>
              <a:rPr sz="2300" spc="-10" dirty="0">
                <a:latin typeface="Times New Roman"/>
                <a:cs typeface="Times New Roman"/>
              </a:rPr>
              <a:t>t</a:t>
            </a:r>
            <a:r>
              <a:rPr sz="2300" dirty="0">
                <a:latin typeface="Times New Roman"/>
                <a:cs typeface="Times New Roman"/>
              </a:rPr>
              <a:t>y  and reduce</a:t>
            </a:r>
            <a:r>
              <a:rPr sz="2300" spc="-15" dirty="0">
                <a:latin typeface="Times New Roman"/>
                <a:cs typeface="Times New Roman"/>
              </a:rPr>
              <a:t> porosity.</a:t>
            </a:r>
            <a:endParaRPr sz="2300">
              <a:latin typeface="Times New Roman"/>
              <a:cs typeface="Times New Roman"/>
            </a:endParaRPr>
          </a:p>
          <a:p>
            <a:pPr marL="355600" marR="5715" indent="-342900">
              <a:lnSpc>
                <a:spcPts val="2480"/>
              </a:lnSpc>
              <a:spcBef>
                <a:spcPts val="560"/>
              </a:spcBef>
              <a:buFont typeface="Arial"/>
              <a:buChar char="•"/>
              <a:tabLst>
                <a:tab pos="354965" algn="l"/>
                <a:tab pos="355600" algn="l"/>
                <a:tab pos="2908300" algn="l"/>
                <a:tab pos="4880610" algn="l"/>
                <a:tab pos="6536055" algn="l"/>
              </a:tabLst>
            </a:pPr>
            <a:r>
              <a:rPr sz="2300" dirty="0">
                <a:latin typeface="Times New Roman"/>
                <a:cs typeface="Times New Roman"/>
              </a:rPr>
              <a:t>Drying</a:t>
            </a:r>
            <a:r>
              <a:rPr sz="2300" spc="430" dirty="0">
                <a:latin typeface="Times New Roman"/>
                <a:cs typeface="Times New Roman"/>
              </a:rPr>
              <a:t> </a:t>
            </a:r>
            <a:r>
              <a:rPr sz="2300" dirty="0">
                <a:latin typeface="Times New Roman"/>
                <a:cs typeface="Times New Roman"/>
              </a:rPr>
              <a:t>the</a:t>
            </a:r>
            <a:r>
              <a:rPr sz="2300" spc="420" dirty="0">
                <a:latin typeface="Times New Roman"/>
                <a:cs typeface="Times New Roman"/>
              </a:rPr>
              <a:t> </a:t>
            </a:r>
            <a:r>
              <a:rPr sz="2300" spc="-5" dirty="0">
                <a:latin typeface="Times New Roman"/>
                <a:cs typeface="Times New Roman"/>
              </a:rPr>
              <a:t>particles	</a:t>
            </a:r>
            <a:r>
              <a:rPr sz="2300" dirty="0">
                <a:latin typeface="Times New Roman"/>
                <a:cs typeface="Times New Roman"/>
              </a:rPr>
              <a:t>will</a:t>
            </a:r>
            <a:r>
              <a:rPr sz="2300" spc="425" dirty="0">
                <a:latin typeface="Times New Roman"/>
                <a:cs typeface="Times New Roman"/>
              </a:rPr>
              <a:t> </a:t>
            </a:r>
            <a:r>
              <a:rPr sz="2300" dirty="0">
                <a:latin typeface="Times New Roman"/>
                <a:cs typeface="Times New Roman"/>
              </a:rPr>
              <a:t>reduce</a:t>
            </a:r>
            <a:r>
              <a:rPr sz="2300" spc="420" dirty="0">
                <a:latin typeface="Times New Roman"/>
                <a:cs typeface="Times New Roman"/>
              </a:rPr>
              <a:t> </a:t>
            </a:r>
            <a:r>
              <a:rPr sz="2300" dirty="0">
                <a:latin typeface="Times New Roman"/>
                <a:cs typeface="Times New Roman"/>
              </a:rPr>
              <a:t>the	cohesiveness	and </a:t>
            </a:r>
            <a:r>
              <a:rPr sz="2300" spc="-5" dirty="0">
                <a:latin typeface="Times New Roman"/>
                <a:cs typeface="Times New Roman"/>
              </a:rPr>
              <a:t>improve  </a:t>
            </a:r>
            <a:r>
              <a:rPr sz="2300" dirty="0">
                <a:latin typeface="Times New Roman"/>
                <a:cs typeface="Times New Roman"/>
              </a:rPr>
              <a:t>the</a:t>
            </a:r>
            <a:r>
              <a:rPr sz="2300" spc="-10" dirty="0">
                <a:latin typeface="Times New Roman"/>
                <a:cs typeface="Times New Roman"/>
              </a:rPr>
              <a:t> </a:t>
            </a:r>
            <a:r>
              <a:rPr sz="2300" spc="-30" dirty="0">
                <a:latin typeface="Times New Roman"/>
                <a:cs typeface="Times New Roman"/>
              </a:rPr>
              <a:t>flow.</a:t>
            </a:r>
            <a:endParaRPr sz="2300">
              <a:latin typeface="Times New Roman"/>
              <a:cs typeface="Times New Roman"/>
            </a:endParaRPr>
          </a:p>
          <a:p>
            <a:pPr marL="355600" marR="6350" indent="-342900">
              <a:lnSpc>
                <a:spcPts val="2480"/>
              </a:lnSpc>
              <a:spcBef>
                <a:spcPts val="56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300" dirty="0">
                <a:latin typeface="Times New Roman"/>
                <a:cs typeface="Times New Roman"/>
              </a:rPr>
              <a:t>Hygroscopic </a:t>
            </a:r>
            <a:r>
              <a:rPr sz="2300" spc="-5" dirty="0">
                <a:latin typeface="Times New Roman"/>
                <a:cs typeface="Times New Roman"/>
              </a:rPr>
              <a:t>powder’s stored </a:t>
            </a:r>
            <a:r>
              <a:rPr sz="2300" dirty="0">
                <a:latin typeface="Times New Roman"/>
                <a:cs typeface="Times New Roman"/>
              </a:rPr>
              <a:t>and </a:t>
            </a:r>
            <a:r>
              <a:rPr sz="2300" spc="-5" dirty="0">
                <a:latin typeface="Times New Roman"/>
                <a:cs typeface="Times New Roman"/>
              </a:rPr>
              <a:t>processed </a:t>
            </a:r>
            <a:r>
              <a:rPr sz="2300" dirty="0">
                <a:latin typeface="Times New Roman"/>
                <a:cs typeface="Times New Roman"/>
              </a:rPr>
              <a:t>under low </a:t>
            </a:r>
            <a:r>
              <a:rPr sz="2300" spc="-5" dirty="0">
                <a:latin typeface="Times New Roman"/>
                <a:cs typeface="Times New Roman"/>
              </a:rPr>
              <a:t>humidity  </a:t>
            </a:r>
            <a:r>
              <a:rPr sz="2300" dirty="0">
                <a:latin typeface="Times New Roman"/>
                <a:cs typeface="Times New Roman"/>
              </a:rPr>
              <a:t>conditions.</a:t>
            </a:r>
            <a:endParaRPr sz="2300">
              <a:latin typeface="Times New Roman"/>
              <a:cs typeface="Times New Roman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791639-0093-4991-971E-0EF7BB676C08}"/>
              </a:ext>
            </a:extLst>
          </p:cNvPr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r>
              <a:rPr lang="en-IN"/>
              <a:t>DEPATMENT OF PHARMACEUTICS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52890" y="818197"/>
            <a:ext cx="5614669" cy="31995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539750" marR="5080" indent="-492759">
              <a:lnSpc>
                <a:spcPct val="100000"/>
              </a:lnSpc>
              <a:spcBef>
                <a:spcPts val="95"/>
              </a:spcBef>
            </a:pPr>
            <a:r>
              <a:rPr sz="2000" spc="-5" dirty="0"/>
              <a:t>Factors affecting the </a:t>
            </a:r>
            <a:r>
              <a:rPr sz="2000" dirty="0"/>
              <a:t>flow  </a:t>
            </a:r>
            <a:r>
              <a:rPr sz="2000" spc="-10" dirty="0"/>
              <a:t>properties </a:t>
            </a:r>
            <a:r>
              <a:rPr sz="2000" spc="-5" dirty="0"/>
              <a:t>of</a:t>
            </a:r>
            <a:r>
              <a:rPr sz="2000" spc="-10" dirty="0"/>
              <a:t> </a:t>
            </a:r>
            <a:r>
              <a:rPr sz="2000" spc="-5" dirty="0"/>
              <a:t>powde</a:t>
            </a:r>
            <a:r>
              <a:rPr lang="en-US" sz="2000" spc="-5" dirty="0"/>
              <a:t>r</a:t>
            </a:r>
            <a:endParaRPr spc="-5" dirty="0"/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10489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69"/>
              </a:spcBef>
            </a:pPr>
            <a:r>
              <a:rPr dirty="0"/>
              <a:t>Formulation additives (Flow</a:t>
            </a:r>
            <a:r>
              <a:rPr spc="-90" dirty="0"/>
              <a:t> </a:t>
            </a:r>
            <a:r>
              <a:rPr dirty="0"/>
              <a:t>activators)</a:t>
            </a:r>
          </a:p>
          <a:p>
            <a:pPr marL="355600" marR="635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  <a:tab pos="1399540" algn="l"/>
                <a:tab pos="3187700" algn="l"/>
                <a:tab pos="3891279" algn="l"/>
                <a:tab pos="5838190" algn="l"/>
                <a:tab pos="7331709" algn="l"/>
                <a:tab pos="7877175" algn="l"/>
              </a:tabLst>
            </a:pPr>
            <a:r>
              <a:rPr b="0" u="none" dirty="0">
                <a:latin typeface="Times New Roman"/>
                <a:cs typeface="Times New Roman"/>
              </a:rPr>
              <a:t>Flow	ac</a:t>
            </a:r>
            <a:r>
              <a:rPr b="0" u="none" spc="-20" dirty="0">
                <a:latin typeface="Times New Roman"/>
                <a:cs typeface="Times New Roman"/>
              </a:rPr>
              <a:t>t</a:t>
            </a:r>
            <a:r>
              <a:rPr b="0" u="none" dirty="0">
                <a:latin typeface="Times New Roman"/>
                <a:cs typeface="Times New Roman"/>
              </a:rPr>
              <a:t>ivators	are	com</a:t>
            </a:r>
            <a:r>
              <a:rPr b="0" u="none" spc="-20" dirty="0">
                <a:latin typeface="Times New Roman"/>
                <a:cs typeface="Times New Roman"/>
              </a:rPr>
              <a:t>m</a:t>
            </a:r>
            <a:r>
              <a:rPr b="0" u="none" dirty="0">
                <a:latin typeface="Times New Roman"/>
                <a:cs typeface="Times New Roman"/>
              </a:rPr>
              <a:t>o</a:t>
            </a:r>
            <a:r>
              <a:rPr b="0" u="none" spc="5" dirty="0">
                <a:latin typeface="Times New Roman"/>
                <a:cs typeface="Times New Roman"/>
              </a:rPr>
              <a:t>n</a:t>
            </a:r>
            <a:r>
              <a:rPr b="0" u="none" spc="-20" dirty="0">
                <a:latin typeface="Times New Roman"/>
                <a:cs typeface="Times New Roman"/>
              </a:rPr>
              <a:t>l</a:t>
            </a:r>
            <a:r>
              <a:rPr b="0" u="none" dirty="0">
                <a:latin typeface="Times New Roman"/>
                <a:cs typeface="Times New Roman"/>
              </a:rPr>
              <a:t>y	</a:t>
            </a:r>
            <a:r>
              <a:rPr b="0" u="none" spc="-10" dirty="0">
                <a:latin typeface="Times New Roman"/>
                <a:cs typeface="Times New Roman"/>
              </a:rPr>
              <a:t>r</a:t>
            </a:r>
            <a:r>
              <a:rPr b="0" u="none" dirty="0">
                <a:latin typeface="Times New Roman"/>
                <a:cs typeface="Times New Roman"/>
              </a:rPr>
              <a:t>eferred	</a:t>
            </a:r>
            <a:r>
              <a:rPr b="0" u="none" spc="5" dirty="0">
                <a:latin typeface="Times New Roman"/>
                <a:cs typeface="Times New Roman"/>
              </a:rPr>
              <a:t>a</a:t>
            </a:r>
            <a:r>
              <a:rPr b="0" u="none" dirty="0">
                <a:latin typeface="Times New Roman"/>
                <a:cs typeface="Times New Roman"/>
              </a:rPr>
              <a:t>s	a  glidants.</a:t>
            </a:r>
          </a:p>
          <a:p>
            <a:pPr>
              <a:lnSpc>
                <a:spcPct val="100000"/>
              </a:lnSpc>
              <a:spcBef>
                <a:spcPts val="30"/>
              </a:spcBef>
              <a:buFont typeface="Arial"/>
              <a:buChar char="•"/>
            </a:pPr>
            <a:endParaRPr sz="4650" dirty="0">
              <a:latin typeface="Times New Roman"/>
              <a:cs typeface="Times New Roman"/>
            </a:endParaRPr>
          </a:p>
          <a:p>
            <a:pPr marL="355600" marR="5080" indent="-342900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354965" algn="l"/>
                <a:tab pos="355600" algn="l"/>
                <a:tab pos="1454150" algn="l"/>
                <a:tab pos="3296920" algn="l"/>
                <a:tab pos="4916170" algn="l"/>
                <a:tab pos="5676265" algn="l"/>
                <a:tab pos="7722234" algn="l"/>
              </a:tabLst>
            </a:pPr>
            <a:r>
              <a:rPr b="0" u="none" dirty="0">
                <a:latin typeface="Times New Roman"/>
                <a:cs typeface="Times New Roman"/>
              </a:rPr>
              <a:t>Flow	activa</a:t>
            </a:r>
            <a:r>
              <a:rPr b="0" u="none" spc="-10" dirty="0">
                <a:latin typeface="Times New Roman"/>
                <a:cs typeface="Times New Roman"/>
              </a:rPr>
              <a:t>t</a:t>
            </a:r>
            <a:r>
              <a:rPr b="0" u="none" dirty="0">
                <a:latin typeface="Times New Roman"/>
                <a:cs typeface="Times New Roman"/>
              </a:rPr>
              <a:t>ors	imp</a:t>
            </a:r>
            <a:r>
              <a:rPr b="0" u="none" spc="-20" dirty="0">
                <a:latin typeface="Times New Roman"/>
                <a:cs typeface="Times New Roman"/>
              </a:rPr>
              <a:t>r</a:t>
            </a:r>
            <a:r>
              <a:rPr b="0" u="none" dirty="0">
                <a:latin typeface="Times New Roman"/>
                <a:cs typeface="Times New Roman"/>
              </a:rPr>
              <a:t>o</a:t>
            </a:r>
            <a:r>
              <a:rPr b="0" u="none" spc="5" dirty="0">
                <a:latin typeface="Times New Roman"/>
                <a:cs typeface="Times New Roman"/>
              </a:rPr>
              <a:t>v</a:t>
            </a:r>
            <a:r>
              <a:rPr b="0" u="none" dirty="0">
                <a:latin typeface="Times New Roman"/>
                <a:cs typeface="Times New Roman"/>
              </a:rPr>
              <a:t>e	the	f</a:t>
            </a:r>
            <a:r>
              <a:rPr b="0" u="none" spc="-15" dirty="0">
                <a:latin typeface="Times New Roman"/>
                <a:cs typeface="Times New Roman"/>
              </a:rPr>
              <a:t>l</a:t>
            </a:r>
            <a:r>
              <a:rPr b="0" u="none" dirty="0">
                <a:latin typeface="Times New Roman"/>
                <a:cs typeface="Times New Roman"/>
              </a:rPr>
              <a:t>owabili</a:t>
            </a:r>
            <a:r>
              <a:rPr b="0" u="none" spc="-20" dirty="0">
                <a:latin typeface="Times New Roman"/>
                <a:cs typeface="Times New Roman"/>
              </a:rPr>
              <a:t>t</a:t>
            </a:r>
            <a:r>
              <a:rPr b="0" u="none" dirty="0">
                <a:latin typeface="Times New Roman"/>
                <a:cs typeface="Times New Roman"/>
              </a:rPr>
              <a:t>y	</a:t>
            </a:r>
            <a:r>
              <a:rPr b="0" u="none" spc="-10" dirty="0">
                <a:latin typeface="Times New Roman"/>
                <a:cs typeface="Times New Roman"/>
              </a:rPr>
              <a:t>of  </a:t>
            </a:r>
            <a:r>
              <a:rPr b="0" u="none" dirty="0">
                <a:latin typeface="Times New Roman"/>
                <a:cs typeface="Times New Roman"/>
              </a:rPr>
              <a:t>powders by reducing adhesion </a:t>
            </a:r>
            <a:r>
              <a:rPr b="0" u="none" spc="5" dirty="0">
                <a:latin typeface="Times New Roman"/>
                <a:cs typeface="Times New Roman"/>
              </a:rPr>
              <a:t>and</a:t>
            </a:r>
            <a:r>
              <a:rPr b="0" u="none" spc="-95" dirty="0">
                <a:latin typeface="Times New Roman"/>
                <a:cs typeface="Times New Roman"/>
              </a:rPr>
              <a:t> </a:t>
            </a:r>
            <a:r>
              <a:rPr b="0" u="none" dirty="0">
                <a:latin typeface="Times New Roman"/>
                <a:cs typeface="Times New Roman"/>
              </a:rPr>
              <a:t>cohesion.</a:t>
            </a: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4650" dirty="0">
              <a:latin typeface="Times New Roman"/>
              <a:cs typeface="Times New Roman"/>
            </a:endParaRPr>
          </a:p>
          <a:p>
            <a:pPr marL="114300">
              <a:lnSpc>
                <a:spcPct val="100000"/>
              </a:lnSpc>
            </a:pPr>
            <a:r>
              <a:rPr b="0" u="none" dirty="0">
                <a:latin typeface="Times New Roman"/>
                <a:cs typeface="Times New Roman"/>
              </a:rPr>
              <a:t>e. g. </a:t>
            </a:r>
            <a:r>
              <a:rPr b="0" u="none" spc="-50" dirty="0">
                <a:latin typeface="Times New Roman"/>
                <a:cs typeface="Times New Roman"/>
              </a:rPr>
              <a:t>Talc, </a:t>
            </a:r>
            <a:r>
              <a:rPr b="0" u="none" dirty="0">
                <a:latin typeface="Times New Roman"/>
                <a:cs typeface="Times New Roman"/>
              </a:rPr>
              <a:t>maize starch </a:t>
            </a:r>
            <a:r>
              <a:rPr b="0" u="none" spc="5" dirty="0">
                <a:latin typeface="Times New Roman"/>
                <a:cs typeface="Times New Roman"/>
              </a:rPr>
              <a:t>and </a:t>
            </a:r>
            <a:r>
              <a:rPr b="0" u="none" dirty="0">
                <a:latin typeface="Times New Roman"/>
                <a:cs typeface="Times New Roman"/>
              </a:rPr>
              <a:t>magnesium</a:t>
            </a:r>
            <a:r>
              <a:rPr b="0" u="none" spc="-70" dirty="0">
                <a:latin typeface="Times New Roman"/>
                <a:cs typeface="Times New Roman"/>
              </a:rPr>
              <a:t> </a:t>
            </a:r>
            <a:r>
              <a:rPr b="0" u="none" dirty="0">
                <a:latin typeface="Times New Roman"/>
                <a:cs typeface="Times New Roman"/>
              </a:rPr>
              <a:t>stearate.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6CC41C0-DAD4-4397-8C6A-0767B1EFCC23}"/>
              </a:ext>
            </a:extLst>
          </p:cNvPr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r>
              <a:rPr lang="en-IN"/>
              <a:t>DEPATMENT OF PHARMACEUTICS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535940" y="1619452"/>
            <a:ext cx="7964170" cy="206530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065" algn="ctr">
              <a:lnSpc>
                <a:spcPct val="100000"/>
              </a:lnSpc>
              <a:spcBef>
                <a:spcPts val="770"/>
              </a:spcBef>
              <a:tabLst>
                <a:tab pos="527685" algn="l"/>
                <a:tab pos="528320" algn="l"/>
              </a:tabLst>
            </a:pPr>
            <a:endParaRPr lang="en-US" sz="4000" dirty="0">
              <a:latin typeface="Times New Roman"/>
              <a:cs typeface="Times New Roman"/>
            </a:endParaRPr>
          </a:p>
          <a:p>
            <a:pPr marL="12065" algn="ctr">
              <a:lnSpc>
                <a:spcPct val="100000"/>
              </a:lnSpc>
              <a:spcBef>
                <a:spcPts val="770"/>
              </a:spcBef>
              <a:tabLst>
                <a:tab pos="527685" algn="l"/>
                <a:tab pos="528320" algn="l"/>
              </a:tabLst>
            </a:pPr>
            <a:endParaRPr lang="en-US" sz="4000" dirty="0">
              <a:latin typeface="Times New Roman"/>
              <a:cs typeface="Times New Roman"/>
            </a:endParaRPr>
          </a:p>
          <a:p>
            <a:pPr marL="12065" algn="ctr">
              <a:lnSpc>
                <a:spcPct val="100000"/>
              </a:lnSpc>
              <a:spcBef>
                <a:spcPts val="770"/>
              </a:spcBef>
              <a:tabLst>
                <a:tab pos="527685" algn="l"/>
                <a:tab pos="528320" algn="l"/>
              </a:tabLst>
            </a:pPr>
            <a:r>
              <a:rPr lang="en-US" sz="4000" dirty="0">
                <a:latin typeface="Times New Roman"/>
                <a:cs typeface="Times New Roman"/>
              </a:rPr>
              <a:t>THANK YOU</a:t>
            </a:r>
            <a:endParaRPr sz="4000" dirty="0">
              <a:latin typeface="Times New Roman"/>
              <a:cs typeface="Times New Roman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F45C8F-BB8D-46E3-B1EE-942AE7DD0EAB}"/>
              </a:ext>
            </a:extLst>
          </p:cNvPr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r>
              <a:rPr lang="en-IN"/>
              <a:t>DEPATMENT OF PHARMACEUTICS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4987" y="1066800"/>
            <a:ext cx="8074025" cy="3989704"/>
          </a:xfrm>
          <a:prstGeom prst="rect">
            <a:avLst/>
          </a:prstGeom>
        </p:spPr>
        <p:txBody>
          <a:bodyPr vert="horz" wrap="square" lIns="0" tIns="9207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72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600" spc="5" dirty="0">
                <a:latin typeface="Times New Roman"/>
                <a:cs typeface="Times New Roman"/>
              </a:rPr>
              <a:t>Powders </a:t>
            </a:r>
            <a:r>
              <a:rPr sz="2600" spc="-5" dirty="0">
                <a:latin typeface="Times New Roman"/>
                <a:cs typeface="Times New Roman"/>
              </a:rPr>
              <a:t>may </a:t>
            </a:r>
            <a:r>
              <a:rPr sz="2600" dirty="0">
                <a:latin typeface="Times New Roman"/>
                <a:cs typeface="Times New Roman"/>
              </a:rPr>
              <a:t>be </a:t>
            </a:r>
            <a:r>
              <a:rPr sz="2600" spc="-5" dirty="0">
                <a:latin typeface="Times New Roman"/>
                <a:cs typeface="Times New Roman"/>
              </a:rPr>
              <a:t>free-flowing </a:t>
            </a:r>
            <a:r>
              <a:rPr sz="2600" dirty="0">
                <a:latin typeface="Times New Roman"/>
                <a:cs typeface="Times New Roman"/>
              </a:rPr>
              <a:t>or cohesive</a:t>
            </a:r>
            <a:r>
              <a:rPr sz="2600" spc="-12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(Sticky).</a:t>
            </a:r>
          </a:p>
          <a:p>
            <a:pPr marL="355600" marR="8255" indent="-342900">
              <a:lnSpc>
                <a:spcPct val="100000"/>
              </a:lnSpc>
              <a:spcBef>
                <a:spcPts val="62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600" dirty="0">
                <a:latin typeface="Times New Roman"/>
                <a:cs typeface="Times New Roman"/>
              </a:rPr>
              <a:t>Many </a:t>
            </a:r>
            <a:r>
              <a:rPr sz="2600" spc="-5" dirty="0">
                <a:latin typeface="Times New Roman"/>
                <a:cs typeface="Times New Roman"/>
              </a:rPr>
              <a:t>common manufacturing problems </a:t>
            </a:r>
            <a:r>
              <a:rPr sz="2600" dirty="0">
                <a:latin typeface="Times New Roman"/>
                <a:cs typeface="Times New Roman"/>
              </a:rPr>
              <a:t>are attributes </a:t>
            </a:r>
            <a:r>
              <a:rPr sz="2600" spc="-5" dirty="0">
                <a:latin typeface="Times New Roman"/>
                <a:cs typeface="Times New Roman"/>
              </a:rPr>
              <a:t>to  </a:t>
            </a:r>
            <a:r>
              <a:rPr sz="2600" spc="5" dirty="0">
                <a:latin typeface="Times New Roman"/>
                <a:cs typeface="Times New Roman"/>
              </a:rPr>
              <a:t>powder</a:t>
            </a:r>
            <a:r>
              <a:rPr sz="2600" spc="-50" dirty="0">
                <a:latin typeface="Times New Roman"/>
                <a:cs typeface="Times New Roman"/>
              </a:rPr>
              <a:t> </a:t>
            </a:r>
            <a:r>
              <a:rPr sz="2600" spc="-35" dirty="0">
                <a:latin typeface="Times New Roman"/>
                <a:cs typeface="Times New Roman"/>
              </a:rPr>
              <a:t>flow.</a:t>
            </a:r>
            <a:endParaRPr sz="2600" dirty="0">
              <a:latin typeface="Times New Roman"/>
              <a:cs typeface="Times New Roman"/>
            </a:endParaRPr>
          </a:p>
          <a:p>
            <a:pPr marL="527685" indent="-515620">
              <a:lnSpc>
                <a:spcPct val="100000"/>
              </a:lnSpc>
              <a:spcBef>
                <a:spcPts val="625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sz="2600" dirty="0">
                <a:latin typeface="Times New Roman"/>
                <a:cs typeface="Times New Roman"/>
              </a:rPr>
              <a:t>Powder </a:t>
            </a:r>
            <a:r>
              <a:rPr sz="2600" spc="-5" dirty="0">
                <a:latin typeface="Times New Roman"/>
                <a:cs typeface="Times New Roman"/>
              </a:rPr>
              <a:t>transfer </a:t>
            </a:r>
            <a:r>
              <a:rPr sz="2600" dirty="0">
                <a:latin typeface="Times New Roman"/>
                <a:cs typeface="Times New Roman"/>
              </a:rPr>
              <a:t>through </a:t>
            </a:r>
            <a:r>
              <a:rPr sz="2600" spc="-15" dirty="0">
                <a:latin typeface="Times New Roman"/>
                <a:cs typeface="Times New Roman"/>
              </a:rPr>
              <a:t>large </a:t>
            </a:r>
            <a:r>
              <a:rPr sz="2600" dirty="0">
                <a:latin typeface="Times New Roman"/>
                <a:cs typeface="Times New Roman"/>
              </a:rPr>
              <a:t>equipment such </a:t>
            </a:r>
            <a:r>
              <a:rPr sz="2600" spc="-5" dirty="0">
                <a:latin typeface="Times New Roman"/>
                <a:cs typeface="Times New Roman"/>
              </a:rPr>
              <a:t>as</a:t>
            </a:r>
            <a:r>
              <a:rPr sz="2600" spc="-55" dirty="0">
                <a:latin typeface="Times New Roman"/>
                <a:cs typeface="Times New Roman"/>
              </a:rPr>
              <a:t> </a:t>
            </a:r>
            <a:r>
              <a:rPr sz="2600" spc="-20" dirty="0">
                <a:latin typeface="Times New Roman"/>
                <a:cs typeface="Times New Roman"/>
              </a:rPr>
              <a:t>hopper.</a:t>
            </a:r>
            <a:endParaRPr sz="2600" dirty="0">
              <a:latin typeface="Times New Roman"/>
              <a:cs typeface="Times New Roman"/>
            </a:endParaRPr>
          </a:p>
          <a:p>
            <a:pPr marL="527685" marR="7620" indent="-515620" algn="just">
              <a:lnSpc>
                <a:spcPct val="100000"/>
              </a:lnSpc>
              <a:spcBef>
                <a:spcPts val="640"/>
              </a:spcBef>
              <a:buAutoNum type="arabicPeriod"/>
              <a:tabLst>
                <a:tab pos="528320" algn="l"/>
              </a:tabLst>
            </a:pPr>
            <a:r>
              <a:rPr sz="2600" spc="-5" dirty="0">
                <a:latin typeface="Times New Roman"/>
                <a:cs typeface="Times New Roman"/>
              </a:rPr>
              <a:t>Uneven powder </a:t>
            </a:r>
            <a:r>
              <a:rPr sz="2600" dirty="0">
                <a:latin typeface="Times New Roman"/>
                <a:cs typeface="Times New Roman"/>
              </a:rPr>
              <a:t>flow </a:t>
            </a:r>
            <a:r>
              <a:rPr sz="2600" dirty="0">
                <a:latin typeface="Symbol"/>
                <a:cs typeface="Symbol"/>
              </a:rPr>
              <a:t></a:t>
            </a:r>
            <a:r>
              <a:rPr sz="260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excess </a:t>
            </a:r>
            <a:r>
              <a:rPr sz="2600" dirty="0">
                <a:latin typeface="Times New Roman"/>
                <a:cs typeface="Times New Roman"/>
              </a:rPr>
              <a:t>entrapped </a:t>
            </a:r>
            <a:r>
              <a:rPr sz="2600" spc="-5" dirty="0">
                <a:latin typeface="Times New Roman"/>
                <a:cs typeface="Times New Roman"/>
              </a:rPr>
              <a:t>air </a:t>
            </a:r>
            <a:r>
              <a:rPr sz="2600" dirty="0">
                <a:latin typeface="Times New Roman"/>
                <a:cs typeface="Times New Roman"/>
              </a:rPr>
              <a:t>within  powders </a:t>
            </a:r>
            <a:r>
              <a:rPr sz="2600" dirty="0">
                <a:latin typeface="Symbol"/>
                <a:cs typeface="Symbol"/>
              </a:rPr>
              <a:t></a:t>
            </a:r>
            <a:r>
              <a:rPr sz="2600" dirty="0">
                <a:latin typeface="Times New Roman"/>
                <a:cs typeface="Times New Roman"/>
              </a:rPr>
              <a:t> capping or</a:t>
            </a:r>
            <a:r>
              <a:rPr sz="2600" spc="-9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lamination.</a:t>
            </a:r>
            <a:endParaRPr sz="2600" dirty="0">
              <a:latin typeface="Times New Roman"/>
              <a:cs typeface="Times New Roman"/>
            </a:endParaRPr>
          </a:p>
          <a:p>
            <a:pPr marL="527685" marR="5080" indent="-515620" algn="just">
              <a:lnSpc>
                <a:spcPct val="99900"/>
              </a:lnSpc>
              <a:spcBef>
                <a:spcPts val="625"/>
              </a:spcBef>
              <a:buAutoNum type="arabicPeriod"/>
              <a:tabLst>
                <a:tab pos="528320" algn="l"/>
              </a:tabLst>
            </a:pPr>
            <a:r>
              <a:rPr sz="2600" spc="-5" dirty="0">
                <a:latin typeface="Times New Roman"/>
                <a:cs typeface="Times New Roman"/>
              </a:rPr>
              <a:t>Uneven </a:t>
            </a:r>
            <a:r>
              <a:rPr sz="2600" dirty="0">
                <a:latin typeface="Times New Roman"/>
                <a:cs typeface="Times New Roman"/>
              </a:rPr>
              <a:t>powder </a:t>
            </a:r>
            <a:r>
              <a:rPr sz="2600" spc="-5" dirty="0">
                <a:latin typeface="Times New Roman"/>
                <a:cs typeface="Times New Roman"/>
              </a:rPr>
              <a:t>flow </a:t>
            </a:r>
            <a:r>
              <a:rPr sz="2600" dirty="0">
                <a:latin typeface="Symbol"/>
                <a:cs typeface="Symbol"/>
              </a:rPr>
              <a:t></a:t>
            </a:r>
            <a:r>
              <a:rPr sz="260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increase </a:t>
            </a:r>
            <a:r>
              <a:rPr sz="2600" spc="-20" dirty="0">
                <a:latin typeface="Times New Roman"/>
                <a:cs typeface="Times New Roman"/>
              </a:rPr>
              <a:t>particle’s </a:t>
            </a:r>
            <a:r>
              <a:rPr sz="2600" spc="-5" dirty="0">
                <a:latin typeface="Times New Roman"/>
                <a:cs typeface="Times New Roman"/>
              </a:rPr>
              <a:t>friction with  </a:t>
            </a:r>
            <a:r>
              <a:rPr sz="2600" dirty="0">
                <a:latin typeface="Times New Roman"/>
                <a:cs typeface="Times New Roman"/>
              </a:rPr>
              <a:t>die wall causing </a:t>
            </a:r>
            <a:r>
              <a:rPr sz="2600" spc="-5" dirty="0">
                <a:latin typeface="Times New Roman"/>
                <a:cs typeface="Times New Roman"/>
              </a:rPr>
              <a:t>lubrication problems </a:t>
            </a:r>
            <a:r>
              <a:rPr sz="2600" dirty="0">
                <a:latin typeface="Times New Roman"/>
                <a:cs typeface="Times New Roman"/>
              </a:rPr>
              <a:t>and increase dust  </a:t>
            </a:r>
            <a:r>
              <a:rPr sz="2600" spc="-5" dirty="0">
                <a:latin typeface="Times New Roman"/>
                <a:cs typeface="Times New Roman"/>
              </a:rPr>
              <a:t>contamination risks </a:t>
            </a:r>
            <a:r>
              <a:rPr sz="2600" dirty="0">
                <a:latin typeface="Times New Roman"/>
                <a:cs typeface="Times New Roman"/>
              </a:rPr>
              <a:t>during powder</a:t>
            </a:r>
            <a:r>
              <a:rPr sz="2600" spc="-40" dirty="0">
                <a:latin typeface="Times New Roman"/>
                <a:cs typeface="Times New Roman"/>
              </a:rPr>
              <a:t> </a:t>
            </a:r>
            <a:r>
              <a:rPr sz="2600" spc="-20" dirty="0">
                <a:latin typeface="Times New Roman"/>
                <a:cs typeface="Times New Roman"/>
              </a:rPr>
              <a:t>transfer.</a:t>
            </a:r>
            <a:endParaRPr sz="2600" dirty="0">
              <a:latin typeface="Times New Roman"/>
              <a:cs typeface="Times New Roman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EC105EC-AB59-4D83-91C3-7DE83C9E8643}"/>
              </a:ext>
            </a:extLst>
          </p:cNvPr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r>
              <a:rPr lang="en-IN"/>
              <a:t>DEPATMENT OF PHARMACEUTICS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1570685"/>
            <a:ext cx="8074025" cy="4124325"/>
          </a:xfrm>
          <a:prstGeom prst="rect">
            <a:avLst/>
          </a:prstGeom>
        </p:spPr>
        <p:txBody>
          <a:bodyPr vert="horz" wrap="square" lIns="0" tIns="62230" rIns="0" bIns="0" rtlCol="0">
            <a:spAutoFit/>
          </a:bodyPr>
          <a:lstStyle/>
          <a:p>
            <a:pPr marL="355600" marR="5715" indent="-342900" algn="just">
              <a:lnSpc>
                <a:spcPct val="90000"/>
              </a:lnSpc>
              <a:spcBef>
                <a:spcPts val="490"/>
              </a:spcBef>
              <a:buFont typeface="Times New Roman"/>
              <a:buAutoNum type="arabicPeriod" startAt="4"/>
              <a:tabLst>
                <a:tab pos="485775" algn="l"/>
              </a:tabLst>
            </a:pPr>
            <a:r>
              <a:rPr dirty="0"/>
              <a:t>	</a:t>
            </a:r>
            <a:r>
              <a:rPr sz="3200" spc="-5" dirty="0">
                <a:latin typeface="Times New Roman"/>
                <a:cs typeface="Times New Roman"/>
              </a:rPr>
              <a:t>Powder storage, </a:t>
            </a:r>
            <a:r>
              <a:rPr sz="3200" dirty="0">
                <a:latin typeface="Times New Roman"/>
                <a:cs typeface="Times New Roman"/>
              </a:rPr>
              <a:t>which for example result </a:t>
            </a:r>
            <a:r>
              <a:rPr sz="3200" spc="-20" dirty="0">
                <a:latin typeface="Times New Roman"/>
                <a:cs typeface="Times New Roman"/>
              </a:rPr>
              <a:t>in  </a:t>
            </a:r>
            <a:r>
              <a:rPr sz="3200" dirty="0">
                <a:latin typeface="Times New Roman"/>
                <a:cs typeface="Times New Roman"/>
              </a:rPr>
              <a:t>caking tendencies </a:t>
            </a:r>
            <a:r>
              <a:rPr sz="3200" spc="-5" dirty="0">
                <a:latin typeface="Times New Roman"/>
                <a:cs typeface="Times New Roman"/>
              </a:rPr>
              <a:t>within </a:t>
            </a:r>
            <a:r>
              <a:rPr sz="3200" dirty="0">
                <a:latin typeface="Times New Roman"/>
                <a:cs typeface="Times New Roman"/>
              </a:rPr>
              <a:t>a vial or bag </a:t>
            </a:r>
            <a:r>
              <a:rPr sz="3200" spc="-5" dirty="0">
                <a:latin typeface="Times New Roman"/>
                <a:cs typeface="Times New Roman"/>
              </a:rPr>
              <a:t>after  </a:t>
            </a:r>
            <a:r>
              <a:rPr sz="3200" dirty="0">
                <a:latin typeface="Times New Roman"/>
                <a:cs typeface="Times New Roman"/>
              </a:rPr>
              <a:t>shipping or storage</a:t>
            </a:r>
            <a:r>
              <a:rPr sz="3200" spc="-7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time.</a:t>
            </a:r>
            <a:endParaRPr sz="3200">
              <a:latin typeface="Times New Roman"/>
              <a:cs typeface="Times New Roman"/>
            </a:endParaRPr>
          </a:p>
          <a:p>
            <a:pPr marL="355600" marR="5080" indent="-342900" algn="just">
              <a:lnSpc>
                <a:spcPct val="90000"/>
              </a:lnSpc>
              <a:spcBef>
                <a:spcPts val="765"/>
              </a:spcBef>
              <a:buFont typeface="Times New Roman"/>
              <a:buAutoNum type="arabicPeriod" startAt="4"/>
              <a:tabLst>
                <a:tab pos="519430" algn="l"/>
              </a:tabLst>
            </a:pPr>
            <a:r>
              <a:rPr dirty="0"/>
              <a:t>	</a:t>
            </a:r>
            <a:r>
              <a:rPr sz="3200" spc="-5" dirty="0">
                <a:latin typeface="Times New Roman"/>
                <a:cs typeface="Times New Roman"/>
              </a:rPr>
              <a:t>Separation of </a:t>
            </a:r>
            <a:r>
              <a:rPr sz="3200" dirty="0">
                <a:latin typeface="Times New Roman"/>
                <a:cs typeface="Times New Roman"/>
              </a:rPr>
              <a:t>small </a:t>
            </a:r>
            <a:r>
              <a:rPr sz="3200" spc="-5" dirty="0">
                <a:latin typeface="Times New Roman"/>
                <a:cs typeface="Times New Roman"/>
              </a:rPr>
              <a:t>quantity of </a:t>
            </a:r>
            <a:r>
              <a:rPr sz="3200" dirty="0">
                <a:latin typeface="Times New Roman"/>
                <a:cs typeface="Times New Roman"/>
              </a:rPr>
              <a:t>the powder  from </a:t>
            </a:r>
            <a:r>
              <a:rPr sz="3200" spc="-5" dirty="0">
                <a:latin typeface="Times New Roman"/>
                <a:cs typeface="Times New Roman"/>
              </a:rPr>
              <a:t>the bulk-specifically </a:t>
            </a:r>
            <a:r>
              <a:rPr sz="3200" dirty="0">
                <a:latin typeface="Times New Roman"/>
                <a:cs typeface="Times New Roman"/>
              </a:rPr>
              <a:t>just before </a:t>
            </a:r>
            <a:r>
              <a:rPr sz="3200" spc="-5" dirty="0">
                <a:latin typeface="Times New Roman"/>
                <a:cs typeface="Times New Roman"/>
              </a:rPr>
              <a:t>the  </a:t>
            </a:r>
            <a:r>
              <a:rPr sz="3200" dirty="0">
                <a:latin typeface="Times New Roman"/>
                <a:cs typeface="Times New Roman"/>
              </a:rPr>
              <a:t>creation of </a:t>
            </a:r>
            <a:r>
              <a:rPr sz="3200" spc="-5" dirty="0">
                <a:latin typeface="Times New Roman"/>
                <a:cs typeface="Times New Roman"/>
              </a:rPr>
              <a:t>individual doses </a:t>
            </a:r>
            <a:r>
              <a:rPr sz="3200" dirty="0">
                <a:latin typeface="Times New Roman"/>
                <a:cs typeface="Times New Roman"/>
              </a:rPr>
              <a:t>such as during  tableting, encapsulation </a:t>
            </a:r>
            <a:r>
              <a:rPr sz="3200" spc="-5" dirty="0">
                <a:latin typeface="Times New Roman"/>
                <a:cs typeface="Times New Roman"/>
              </a:rPr>
              <a:t>and </a:t>
            </a:r>
            <a:r>
              <a:rPr sz="3200" dirty="0">
                <a:latin typeface="Times New Roman"/>
                <a:cs typeface="Times New Roman"/>
              </a:rPr>
              <a:t>vial </a:t>
            </a:r>
            <a:r>
              <a:rPr sz="3200" spc="-5" dirty="0">
                <a:latin typeface="Times New Roman"/>
                <a:cs typeface="Times New Roman"/>
              </a:rPr>
              <a:t>filling which  </a:t>
            </a:r>
            <a:r>
              <a:rPr sz="3200" spc="-10" dirty="0">
                <a:latin typeface="Times New Roman"/>
                <a:cs typeface="Times New Roman"/>
              </a:rPr>
              <a:t>affect </a:t>
            </a:r>
            <a:r>
              <a:rPr sz="3200" spc="-5" dirty="0">
                <a:latin typeface="Times New Roman"/>
                <a:cs typeface="Times New Roman"/>
              </a:rPr>
              <a:t>the </a:t>
            </a:r>
            <a:r>
              <a:rPr sz="3200" dirty="0">
                <a:latin typeface="Times New Roman"/>
                <a:cs typeface="Times New Roman"/>
              </a:rPr>
              <a:t>weight </a:t>
            </a:r>
            <a:r>
              <a:rPr sz="3200" spc="-5" dirty="0">
                <a:latin typeface="Times New Roman"/>
                <a:cs typeface="Times New Roman"/>
              </a:rPr>
              <a:t>uniformity of the </a:t>
            </a:r>
            <a:r>
              <a:rPr sz="3200" dirty="0">
                <a:latin typeface="Times New Roman"/>
                <a:cs typeface="Times New Roman"/>
              </a:rPr>
              <a:t>dose (under  or </a:t>
            </a:r>
            <a:r>
              <a:rPr sz="3200" spc="5" dirty="0">
                <a:latin typeface="Times New Roman"/>
                <a:cs typeface="Times New Roman"/>
              </a:rPr>
              <a:t>over</a:t>
            </a:r>
            <a:r>
              <a:rPr sz="3200" spc="-5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dosage).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299EA44-C712-456A-9FBD-37DB6E47630A}"/>
              </a:ext>
            </a:extLst>
          </p:cNvPr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r>
              <a:rPr lang="en-IN"/>
              <a:t>DEPATMENT OF PHARMACEUTICS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83727" y="870780"/>
            <a:ext cx="537654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dirty="0"/>
              <a:t>Powder flow</a:t>
            </a:r>
            <a:r>
              <a:rPr sz="4400" spc="-175" dirty="0"/>
              <a:t> </a:t>
            </a:r>
            <a:r>
              <a:rPr sz="4400" spc="-10" dirty="0"/>
              <a:t>problems</a:t>
            </a:r>
            <a:endParaRPr sz="4400" dirty="0"/>
          </a:p>
        </p:txBody>
      </p:sp>
      <p:sp>
        <p:nvSpPr>
          <p:cNvPr id="3" name="object 3"/>
          <p:cNvSpPr/>
          <p:nvPr/>
        </p:nvSpPr>
        <p:spPr>
          <a:xfrm>
            <a:off x="990600" y="1600200"/>
            <a:ext cx="6934200" cy="452628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5377B75-E6DA-4743-A23A-79172E99A593}"/>
              </a:ext>
            </a:extLst>
          </p:cNvPr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r>
              <a:rPr lang="en-IN"/>
              <a:t>DEPATMENT OF PHARMACEUTICS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1619452"/>
            <a:ext cx="7686675" cy="402844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45" dirty="0">
                <a:latin typeface="Times New Roman"/>
                <a:cs typeface="Times New Roman"/>
              </a:rPr>
              <a:t>Tests </a:t>
            </a:r>
            <a:r>
              <a:rPr sz="3200" dirty="0">
                <a:latin typeface="Times New Roman"/>
                <a:cs typeface="Times New Roman"/>
              </a:rPr>
              <a:t>to evaluate the flowability of a</a:t>
            </a:r>
            <a:r>
              <a:rPr sz="3200" spc="-15" dirty="0">
                <a:latin typeface="Times New Roman"/>
                <a:cs typeface="Times New Roman"/>
              </a:rPr>
              <a:t> </a:t>
            </a:r>
            <a:r>
              <a:rPr sz="3200" spc="-25" dirty="0">
                <a:latin typeface="Times New Roman"/>
                <a:cs typeface="Times New Roman"/>
              </a:rPr>
              <a:t>powder.</a:t>
            </a:r>
            <a:endParaRPr sz="3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4650">
              <a:latin typeface="Times New Roman"/>
              <a:cs typeface="Times New Roman"/>
            </a:endParaRPr>
          </a:p>
          <a:p>
            <a:pPr marL="527685" indent="-515620">
              <a:lnSpc>
                <a:spcPct val="100000"/>
              </a:lnSpc>
              <a:buAutoNum type="arabicPeriod"/>
              <a:tabLst>
                <a:tab pos="527685" algn="l"/>
                <a:tab pos="528320" algn="l"/>
              </a:tabLst>
            </a:pPr>
            <a:r>
              <a:rPr sz="3200" spc="-10" dirty="0">
                <a:latin typeface="Times New Roman"/>
                <a:cs typeface="Times New Roman"/>
              </a:rPr>
              <a:t>Carr’s </a:t>
            </a:r>
            <a:r>
              <a:rPr sz="3200" dirty="0">
                <a:latin typeface="Times New Roman"/>
                <a:cs typeface="Times New Roman"/>
              </a:rPr>
              <a:t>compressibility</a:t>
            </a:r>
            <a:r>
              <a:rPr sz="3200" spc="-4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index.</a:t>
            </a:r>
            <a:endParaRPr sz="3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Font typeface="Times New Roman"/>
              <a:buAutoNum type="arabicPeriod"/>
            </a:pPr>
            <a:endParaRPr sz="4650">
              <a:latin typeface="Times New Roman"/>
              <a:cs typeface="Times New Roman"/>
            </a:endParaRPr>
          </a:p>
          <a:p>
            <a:pPr marL="527685" indent="-515620">
              <a:lnSpc>
                <a:spcPct val="100000"/>
              </a:lnSpc>
              <a:spcBef>
                <a:spcPts val="5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sz="3200" dirty="0">
                <a:latin typeface="Times New Roman"/>
                <a:cs typeface="Times New Roman"/>
              </a:rPr>
              <a:t>Hausner</a:t>
            </a:r>
            <a:r>
              <a:rPr sz="3200" spc="-3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ratio.</a:t>
            </a:r>
            <a:endParaRPr sz="3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Font typeface="Times New Roman"/>
              <a:buAutoNum type="arabicPeriod"/>
            </a:pPr>
            <a:endParaRPr sz="4650">
              <a:latin typeface="Times New Roman"/>
              <a:cs typeface="Times New Roman"/>
            </a:endParaRPr>
          </a:p>
          <a:p>
            <a:pPr marL="527685" indent="-515620">
              <a:lnSpc>
                <a:spcPct val="100000"/>
              </a:lnSpc>
              <a:buAutoNum type="arabicPeriod"/>
              <a:tabLst>
                <a:tab pos="527685" algn="l"/>
                <a:tab pos="528320" algn="l"/>
              </a:tabLst>
            </a:pPr>
            <a:r>
              <a:rPr sz="3200" dirty="0">
                <a:latin typeface="Times New Roman"/>
                <a:cs typeface="Times New Roman"/>
              </a:rPr>
              <a:t>The angle of repose</a:t>
            </a:r>
            <a:r>
              <a:rPr sz="3200" spc="-6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(</a:t>
            </a:r>
            <a:r>
              <a:rPr sz="3200" dirty="0">
                <a:latin typeface="Symbol"/>
                <a:cs typeface="Symbol"/>
              </a:rPr>
              <a:t></a:t>
            </a:r>
            <a:r>
              <a:rPr sz="3200" dirty="0">
                <a:latin typeface="Times New Roman"/>
                <a:cs typeface="Times New Roman"/>
              </a:rPr>
              <a:t>).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C174C80-C0D1-48E9-9C15-36E4B4A4A0DC}"/>
              </a:ext>
            </a:extLst>
          </p:cNvPr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r>
              <a:rPr lang="en-IN"/>
              <a:t>DEPATMENT OF PHARMACEUTICS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17598" y="932942"/>
            <a:ext cx="618871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20" dirty="0"/>
              <a:t>Carr’s </a:t>
            </a:r>
            <a:r>
              <a:rPr spc="-10" dirty="0"/>
              <a:t>compressibility</a:t>
            </a:r>
            <a:r>
              <a:rPr spc="15" dirty="0"/>
              <a:t> </a:t>
            </a:r>
            <a:r>
              <a:rPr spc="-5" dirty="0"/>
              <a:t>index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567942"/>
            <a:ext cx="8073390" cy="1604645"/>
          </a:xfrm>
          <a:prstGeom prst="rect">
            <a:avLst/>
          </a:prstGeom>
        </p:spPr>
        <p:txBody>
          <a:bodyPr vert="horz" wrap="square" lIns="0" tIns="54610" rIns="0" bIns="0" rtlCol="0">
            <a:spAutoFit/>
          </a:bodyPr>
          <a:lstStyle/>
          <a:p>
            <a:pPr marL="355600" marR="5080" indent="-342900" algn="just">
              <a:lnSpc>
                <a:spcPct val="90000"/>
              </a:lnSpc>
              <a:spcBef>
                <a:spcPts val="430"/>
              </a:spcBef>
              <a:buFont typeface="Arial"/>
              <a:buChar char="•"/>
              <a:tabLst>
                <a:tab pos="355600" algn="l"/>
              </a:tabLst>
            </a:pPr>
            <a:r>
              <a:rPr sz="2800" spc="-5" dirty="0">
                <a:latin typeface="Carlito"/>
                <a:cs typeface="Carlito"/>
              </a:rPr>
              <a:t>A </a:t>
            </a:r>
            <a:r>
              <a:rPr sz="2800" spc="-15" dirty="0">
                <a:latin typeface="Carlito"/>
                <a:cs typeface="Carlito"/>
              </a:rPr>
              <a:t>volume </a:t>
            </a:r>
            <a:r>
              <a:rPr sz="2800" spc="-5" dirty="0">
                <a:latin typeface="Carlito"/>
                <a:cs typeface="Carlito"/>
              </a:rPr>
              <a:t>of </a:t>
            </a:r>
            <a:r>
              <a:rPr sz="2800" spc="-10" dirty="0">
                <a:latin typeface="Carlito"/>
                <a:cs typeface="Carlito"/>
              </a:rPr>
              <a:t>powder is filled </a:t>
            </a:r>
            <a:r>
              <a:rPr sz="2800" spc="-20" dirty="0">
                <a:latin typeface="Carlito"/>
                <a:cs typeface="Carlito"/>
              </a:rPr>
              <a:t>into </a:t>
            </a:r>
            <a:r>
              <a:rPr sz="2800" spc="-5" dirty="0">
                <a:latin typeface="Carlito"/>
                <a:cs typeface="Carlito"/>
              </a:rPr>
              <a:t>a </a:t>
            </a:r>
            <a:r>
              <a:rPr sz="2800" spc="-15" dirty="0">
                <a:latin typeface="Carlito"/>
                <a:cs typeface="Carlito"/>
              </a:rPr>
              <a:t>graduated </a:t>
            </a:r>
            <a:r>
              <a:rPr sz="2800" spc="-5" dirty="0">
                <a:latin typeface="Carlito"/>
                <a:cs typeface="Carlito"/>
              </a:rPr>
              <a:t>glass  cylinder and </a:t>
            </a:r>
            <a:r>
              <a:rPr sz="2800" spc="-15" dirty="0">
                <a:latin typeface="Carlito"/>
                <a:cs typeface="Carlito"/>
              </a:rPr>
              <a:t>repeatedly </a:t>
            </a:r>
            <a:r>
              <a:rPr sz="2800" spc="-10" dirty="0">
                <a:latin typeface="Carlito"/>
                <a:cs typeface="Carlito"/>
              </a:rPr>
              <a:t>tapped </a:t>
            </a:r>
            <a:r>
              <a:rPr sz="2800" spc="-25" dirty="0">
                <a:latin typeface="Carlito"/>
                <a:cs typeface="Carlito"/>
              </a:rPr>
              <a:t>for </a:t>
            </a:r>
            <a:r>
              <a:rPr sz="2800" spc="-5" dirty="0">
                <a:latin typeface="Carlito"/>
                <a:cs typeface="Carlito"/>
              </a:rPr>
              <a:t>a known  </a:t>
            </a:r>
            <a:r>
              <a:rPr sz="2800" spc="-15" dirty="0">
                <a:latin typeface="Carlito"/>
                <a:cs typeface="Carlito"/>
              </a:rPr>
              <a:t>duration.</a:t>
            </a:r>
            <a:r>
              <a:rPr sz="2800" spc="600" dirty="0">
                <a:latin typeface="Carlito"/>
                <a:cs typeface="Carlito"/>
              </a:rPr>
              <a:t> </a:t>
            </a:r>
            <a:r>
              <a:rPr sz="2800" spc="-10" dirty="0">
                <a:latin typeface="Carlito"/>
                <a:cs typeface="Carlito"/>
              </a:rPr>
              <a:t>The </a:t>
            </a:r>
            <a:r>
              <a:rPr sz="2800" spc="-15" dirty="0">
                <a:latin typeface="Carlito"/>
                <a:cs typeface="Carlito"/>
              </a:rPr>
              <a:t>volume </a:t>
            </a:r>
            <a:r>
              <a:rPr sz="2800" spc="-5" dirty="0">
                <a:latin typeface="Carlito"/>
                <a:cs typeface="Carlito"/>
              </a:rPr>
              <a:t>of </a:t>
            </a:r>
            <a:r>
              <a:rPr sz="2800" spc="-10" dirty="0">
                <a:latin typeface="Carlito"/>
                <a:cs typeface="Carlito"/>
              </a:rPr>
              <a:t>powder </a:t>
            </a:r>
            <a:r>
              <a:rPr sz="2800" spc="-15" dirty="0">
                <a:latin typeface="Carlito"/>
                <a:cs typeface="Carlito"/>
              </a:rPr>
              <a:t>after </a:t>
            </a:r>
            <a:r>
              <a:rPr sz="2800" spc="-10" dirty="0">
                <a:latin typeface="Carlito"/>
                <a:cs typeface="Carlito"/>
              </a:rPr>
              <a:t>tapping </a:t>
            </a:r>
            <a:r>
              <a:rPr sz="2800" dirty="0">
                <a:latin typeface="Carlito"/>
                <a:cs typeface="Carlito"/>
              </a:rPr>
              <a:t>is  </a:t>
            </a:r>
            <a:r>
              <a:rPr sz="2800" spc="-10" dirty="0">
                <a:latin typeface="Carlito"/>
                <a:cs typeface="Carlito"/>
              </a:rPr>
              <a:t>measure.</a:t>
            </a:r>
            <a:endParaRPr sz="2800" dirty="0">
              <a:latin typeface="Carlito"/>
              <a:cs typeface="Carlito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5940" y="3428822"/>
            <a:ext cx="7000875" cy="1578894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R="5080" algn="r">
              <a:lnSpc>
                <a:spcPts val="2410"/>
              </a:lnSpc>
              <a:spcBef>
                <a:spcPts val="135"/>
              </a:spcBef>
            </a:pPr>
            <a:r>
              <a:rPr sz="2100" u="sng" spc="-10" dirty="0">
                <a:latin typeface="Carlito"/>
                <a:cs typeface="Carlito"/>
              </a:rPr>
              <a:t>Tapped </a:t>
            </a:r>
            <a:r>
              <a:rPr sz="2100" u="sng" spc="15" dirty="0">
                <a:latin typeface="Carlito"/>
                <a:cs typeface="Carlito"/>
              </a:rPr>
              <a:t>density</a:t>
            </a:r>
            <a:r>
              <a:rPr lang="en-US" sz="2100" u="sng" spc="15" dirty="0">
                <a:latin typeface="Carlito"/>
                <a:cs typeface="Carlito"/>
              </a:rPr>
              <a:t> </a:t>
            </a:r>
            <a:r>
              <a:rPr sz="2100" u="sng" spc="15" dirty="0">
                <a:latin typeface="Carlito"/>
                <a:cs typeface="Carlito"/>
              </a:rPr>
              <a:t>- </a:t>
            </a:r>
            <a:r>
              <a:rPr sz="2100" u="sng" spc="5" dirty="0">
                <a:latin typeface="Carlito"/>
                <a:cs typeface="Carlito"/>
              </a:rPr>
              <a:t>Poured </a:t>
            </a:r>
            <a:r>
              <a:rPr sz="2100" u="sng" spc="10" dirty="0">
                <a:latin typeface="Carlito"/>
                <a:cs typeface="Carlito"/>
              </a:rPr>
              <a:t>or </a:t>
            </a:r>
            <a:r>
              <a:rPr sz="2100" u="sng" spc="15" dirty="0">
                <a:latin typeface="Carlito"/>
                <a:cs typeface="Carlito"/>
              </a:rPr>
              <a:t>bulk</a:t>
            </a:r>
            <a:r>
              <a:rPr sz="2100" u="sng" spc="-50" dirty="0">
                <a:latin typeface="Carlito"/>
                <a:cs typeface="Carlito"/>
              </a:rPr>
              <a:t> </a:t>
            </a:r>
            <a:r>
              <a:rPr sz="2100" u="sng" spc="15" dirty="0">
                <a:latin typeface="Carlito"/>
                <a:cs typeface="Carlito"/>
              </a:rPr>
              <a:t>density</a:t>
            </a:r>
            <a:endParaRPr sz="2100" u="sng" dirty="0">
              <a:latin typeface="Carlito"/>
              <a:cs typeface="Carlito"/>
            </a:endParaRPr>
          </a:p>
          <a:p>
            <a:pPr marL="12700">
              <a:lnSpc>
                <a:spcPts val="2940"/>
              </a:lnSpc>
            </a:pPr>
            <a:r>
              <a:rPr sz="2800" spc="-15" dirty="0">
                <a:latin typeface="Carlito"/>
                <a:cs typeface="Carlito"/>
              </a:rPr>
              <a:t>Carr’s </a:t>
            </a:r>
            <a:r>
              <a:rPr sz="2800" spc="-20" dirty="0">
                <a:latin typeface="Carlito"/>
                <a:cs typeface="Carlito"/>
              </a:rPr>
              <a:t>index</a:t>
            </a:r>
            <a:r>
              <a:rPr sz="2800" spc="40" dirty="0">
                <a:latin typeface="Carlito"/>
                <a:cs typeface="Carlito"/>
              </a:rPr>
              <a:t> </a:t>
            </a:r>
            <a:r>
              <a:rPr sz="2800" spc="-5" dirty="0">
                <a:latin typeface="Carlito"/>
                <a:cs typeface="Carlito"/>
              </a:rPr>
              <a:t>(%</a:t>
            </a:r>
            <a:r>
              <a:rPr lang="en-IN" sz="2800" spc="-5" dirty="0">
                <a:latin typeface="Carlito"/>
                <a:cs typeface="Carlito"/>
              </a:rPr>
              <a:t>)</a:t>
            </a:r>
            <a:r>
              <a:rPr lang="en-IN" sz="2000" spc="-10" dirty="0">
                <a:latin typeface="Carlito"/>
                <a:cs typeface="Carlito"/>
              </a:rPr>
              <a:t>      =                        Tapped</a:t>
            </a:r>
            <a:r>
              <a:rPr lang="en-IN" sz="2000" spc="-50" dirty="0">
                <a:latin typeface="Carlito"/>
                <a:cs typeface="Carlito"/>
              </a:rPr>
              <a:t> </a:t>
            </a:r>
            <a:r>
              <a:rPr lang="en-IN" sz="2000" spc="10" dirty="0">
                <a:latin typeface="Carlito"/>
                <a:cs typeface="Carlito"/>
              </a:rPr>
              <a:t>density</a:t>
            </a:r>
            <a:endParaRPr sz="2050" dirty="0">
              <a:latin typeface="Carlito"/>
              <a:cs typeface="Carlito"/>
            </a:endParaRPr>
          </a:p>
          <a:p>
            <a:pPr marL="12700" marR="1999614">
              <a:lnSpc>
                <a:spcPct val="110700"/>
              </a:lnSpc>
            </a:pPr>
            <a:r>
              <a:rPr sz="2650" spc="5" dirty="0">
                <a:latin typeface="Carlito"/>
                <a:cs typeface="Carlito"/>
              </a:rPr>
              <a:t>Bulk </a:t>
            </a:r>
            <a:r>
              <a:rPr sz="2650" dirty="0">
                <a:latin typeface="Carlito"/>
                <a:cs typeface="Carlito"/>
              </a:rPr>
              <a:t>density= weight/bulk </a:t>
            </a:r>
            <a:r>
              <a:rPr sz="2650" spc="-5" dirty="0">
                <a:latin typeface="Carlito"/>
                <a:cs typeface="Carlito"/>
              </a:rPr>
              <a:t>volume  </a:t>
            </a:r>
            <a:r>
              <a:rPr sz="2650" spc="-30" dirty="0">
                <a:latin typeface="Carlito"/>
                <a:cs typeface="Carlito"/>
              </a:rPr>
              <a:t>Tapped </a:t>
            </a:r>
            <a:r>
              <a:rPr sz="2650" dirty="0">
                <a:latin typeface="Carlito"/>
                <a:cs typeface="Carlito"/>
              </a:rPr>
              <a:t>density=weight/true</a:t>
            </a:r>
            <a:r>
              <a:rPr sz="2650" spc="-45" dirty="0">
                <a:latin typeface="Carlito"/>
                <a:cs typeface="Carlito"/>
              </a:rPr>
              <a:t> </a:t>
            </a:r>
            <a:r>
              <a:rPr sz="2650" spc="-5" dirty="0">
                <a:latin typeface="Carlito"/>
                <a:cs typeface="Carlito"/>
              </a:rPr>
              <a:t>volume</a:t>
            </a:r>
            <a:endParaRPr sz="2650" dirty="0">
              <a:latin typeface="Carlito"/>
              <a:cs typeface="Carlito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637960" y="3726560"/>
            <a:ext cx="83121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latin typeface="Carlito"/>
                <a:cs typeface="Carlito"/>
              </a:rPr>
              <a:t>X</a:t>
            </a:r>
            <a:r>
              <a:rPr sz="2800" spc="-80" dirty="0">
                <a:latin typeface="Carlito"/>
                <a:cs typeface="Carlito"/>
              </a:rPr>
              <a:t> </a:t>
            </a:r>
            <a:r>
              <a:rPr sz="2800" spc="-5" dirty="0">
                <a:latin typeface="Carlito"/>
                <a:cs typeface="Carlito"/>
              </a:rPr>
              <a:t>100</a:t>
            </a:r>
            <a:endParaRPr sz="2800">
              <a:latin typeface="Carlito"/>
              <a:cs typeface="Carlito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BDD9C59-4E37-4A33-AD63-B6492189211F}"/>
              </a:ext>
            </a:extLst>
          </p:cNvPr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r>
              <a:rPr lang="en-IN"/>
              <a:t>DEPATMENT OF PHARMACEUTICS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92542" y="818893"/>
            <a:ext cx="6496050" cy="6654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200" spc="-20" dirty="0"/>
              <a:t>Carr’s </a:t>
            </a:r>
            <a:r>
              <a:rPr sz="4200" spc="-10" dirty="0"/>
              <a:t>compressibility</a:t>
            </a:r>
            <a:r>
              <a:rPr sz="4200" dirty="0"/>
              <a:t> index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450850" y="2127250"/>
          <a:ext cx="8229600" cy="385571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5079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2800" b="1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Flow description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2800" b="1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%</a:t>
                      </a:r>
                      <a:r>
                        <a:rPr sz="2800" b="1" spc="-1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800" b="1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Compressibility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079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2800" spc="-5" dirty="0">
                          <a:latin typeface="Times New Roman"/>
                          <a:cs typeface="Times New Roman"/>
                        </a:rPr>
                        <a:t>Excellent</a:t>
                      </a:r>
                      <a:r>
                        <a:rPr sz="28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800" dirty="0">
                          <a:latin typeface="Times New Roman"/>
                          <a:cs typeface="Times New Roman"/>
                        </a:rPr>
                        <a:t>flow</a:t>
                      </a:r>
                    </a:p>
                  </a:txBody>
                  <a:tcPr marL="0" marR="0" marT="336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2800" spc="-5" dirty="0">
                          <a:latin typeface="Times New Roman"/>
                          <a:cs typeface="Times New Roman"/>
                        </a:rPr>
                        <a:t>5 – </a:t>
                      </a:r>
                      <a:r>
                        <a:rPr sz="2800" dirty="0">
                          <a:latin typeface="Times New Roman"/>
                          <a:cs typeface="Times New Roman"/>
                        </a:rPr>
                        <a:t>15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079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2800" spc="-5" dirty="0">
                          <a:latin typeface="Times New Roman"/>
                          <a:cs typeface="Times New Roman"/>
                        </a:rPr>
                        <a:t>Good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2800" dirty="0">
                          <a:latin typeface="Times New Roman"/>
                          <a:cs typeface="Times New Roman"/>
                        </a:rPr>
                        <a:t>16 </a:t>
                      </a:r>
                      <a:r>
                        <a:rPr sz="2800" spc="-5" dirty="0">
                          <a:latin typeface="Times New Roman"/>
                          <a:cs typeface="Times New Roman"/>
                        </a:rPr>
                        <a:t>–</a:t>
                      </a:r>
                      <a:r>
                        <a:rPr sz="28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800" dirty="0">
                          <a:latin typeface="Times New Roman"/>
                          <a:cs typeface="Times New Roman"/>
                        </a:rPr>
                        <a:t>18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092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2800" spc="-5" dirty="0">
                          <a:latin typeface="Times New Roman"/>
                          <a:cs typeface="Times New Roman"/>
                        </a:rPr>
                        <a:t>Fair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2800" dirty="0">
                          <a:latin typeface="Times New Roman"/>
                          <a:cs typeface="Times New Roman"/>
                        </a:rPr>
                        <a:t>19 </a:t>
                      </a:r>
                      <a:r>
                        <a:rPr sz="2800" spc="-5" dirty="0">
                          <a:latin typeface="Times New Roman"/>
                          <a:cs typeface="Times New Roman"/>
                        </a:rPr>
                        <a:t>–</a:t>
                      </a:r>
                      <a:r>
                        <a:rPr sz="28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800" dirty="0">
                          <a:latin typeface="Times New Roman"/>
                          <a:cs typeface="Times New Roman"/>
                        </a:rPr>
                        <a:t>21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5079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2800" dirty="0">
                          <a:latin typeface="Times New Roman"/>
                          <a:cs typeface="Times New Roman"/>
                        </a:rPr>
                        <a:t>Poor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2800" dirty="0">
                          <a:latin typeface="Times New Roman"/>
                          <a:cs typeface="Times New Roman"/>
                        </a:rPr>
                        <a:t>22 </a:t>
                      </a:r>
                      <a:r>
                        <a:rPr sz="2800" spc="-5" dirty="0">
                          <a:latin typeface="Times New Roman"/>
                          <a:cs typeface="Times New Roman"/>
                        </a:rPr>
                        <a:t>–</a:t>
                      </a:r>
                      <a:r>
                        <a:rPr sz="28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800" dirty="0">
                          <a:latin typeface="Times New Roman"/>
                          <a:cs typeface="Times New Roman"/>
                        </a:rPr>
                        <a:t>35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5079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2800" spc="-85" dirty="0">
                          <a:latin typeface="Times New Roman"/>
                          <a:cs typeface="Times New Roman"/>
                        </a:rPr>
                        <a:t>Very</a:t>
                      </a:r>
                      <a:r>
                        <a:rPr sz="28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800" spc="-5" dirty="0">
                          <a:latin typeface="Times New Roman"/>
                          <a:cs typeface="Times New Roman"/>
                        </a:rPr>
                        <a:t>Poor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2800" dirty="0">
                          <a:latin typeface="Times New Roman"/>
                          <a:cs typeface="Times New Roman"/>
                        </a:rPr>
                        <a:t>36</a:t>
                      </a:r>
                      <a:r>
                        <a:rPr sz="28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800" dirty="0">
                          <a:latin typeface="Times New Roman"/>
                          <a:cs typeface="Times New Roman"/>
                        </a:rPr>
                        <a:t>-40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5079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2800" spc="-5" dirty="0">
                          <a:latin typeface="Times New Roman"/>
                          <a:cs typeface="Times New Roman"/>
                        </a:rPr>
                        <a:t>Extremely</a:t>
                      </a:r>
                      <a:r>
                        <a:rPr sz="28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800" dirty="0">
                          <a:latin typeface="Times New Roman"/>
                          <a:cs typeface="Times New Roman"/>
                        </a:rPr>
                        <a:t>poor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3429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2800" spc="-5" dirty="0">
                          <a:latin typeface="Symbol"/>
                          <a:cs typeface="Symbol"/>
                        </a:rPr>
                        <a:t></a:t>
                      </a:r>
                      <a:r>
                        <a:rPr sz="28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800" dirty="0">
                          <a:latin typeface="Times New Roman"/>
                          <a:cs typeface="Times New Roman"/>
                        </a:rPr>
                        <a:t>40</a:t>
                      </a:r>
                    </a:p>
                  </a:txBody>
                  <a:tcPr marL="0" marR="0" marT="355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612140" y="1546605"/>
            <a:ext cx="785685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Times New Roman"/>
                <a:cs typeface="Times New Roman"/>
              </a:rPr>
              <a:t>Relationship between </a:t>
            </a:r>
            <a:r>
              <a:rPr sz="2400" spc="-5" dirty="0">
                <a:latin typeface="Times New Roman"/>
                <a:cs typeface="Times New Roman"/>
              </a:rPr>
              <a:t>powder </a:t>
            </a:r>
            <a:r>
              <a:rPr sz="2400" dirty="0">
                <a:latin typeface="Times New Roman"/>
                <a:cs typeface="Times New Roman"/>
              </a:rPr>
              <a:t>flowability and %</a:t>
            </a:r>
            <a:r>
              <a:rPr sz="2400" spc="-9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compressibility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D20B07-4445-4EA1-9941-E0B55C8DF4FF}"/>
              </a:ext>
            </a:extLst>
          </p:cNvPr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r>
              <a:rPr lang="en-IN"/>
              <a:t>DEPATMENT OF PHARMACEUTICS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53689" y="1207832"/>
            <a:ext cx="335597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dirty="0"/>
              <a:t>Hausner</a:t>
            </a:r>
            <a:r>
              <a:rPr sz="4400" spc="-155" dirty="0"/>
              <a:t> </a:t>
            </a:r>
            <a:r>
              <a:rPr sz="4400" dirty="0"/>
              <a:t>ratio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2184018"/>
            <a:ext cx="7991475" cy="328041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R="7620" algn="ctr">
              <a:lnSpc>
                <a:spcPts val="2985"/>
              </a:lnSpc>
              <a:spcBef>
                <a:spcPts val="110"/>
              </a:spcBef>
            </a:pPr>
            <a:r>
              <a:rPr sz="2650" spc="-30" dirty="0">
                <a:latin typeface="Carlito"/>
                <a:cs typeface="Carlito"/>
              </a:rPr>
              <a:t>Tapped</a:t>
            </a:r>
            <a:r>
              <a:rPr sz="2650" spc="-5" dirty="0">
                <a:latin typeface="Carlito"/>
                <a:cs typeface="Carlito"/>
              </a:rPr>
              <a:t> </a:t>
            </a:r>
            <a:r>
              <a:rPr sz="2650" dirty="0">
                <a:latin typeface="Carlito"/>
                <a:cs typeface="Carlito"/>
              </a:rPr>
              <a:t>density</a:t>
            </a:r>
          </a:p>
          <a:p>
            <a:pPr marR="5784850" algn="ctr">
              <a:lnSpc>
                <a:spcPts val="2405"/>
              </a:lnSpc>
            </a:pPr>
            <a:r>
              <a:rPr sz="2400" spc="-5" dirty="0">
                <a:latin typeface="Carlito"/>
                <a:cs typeface="Carlito"/>
              </a:rPr>
              <a:t>Hausner </a:t>
            </a:r>
            <a:r>
              <a:rPr sz="2400" spc="-15" dirty="0">
                <a:latin typeface="Carlito"/>
                <a:cs typeface="Carlito"/>
              </a:rPr>
              <a:t>ratio</a:t>
            </a:r>
            <a:r>
              <a:rPr sz="2400" spc="-50" dirty="0">
                <a:latin typeface="Carlito"/>
                <a:cs typeface="Carlito"/>
              </a:rPr>
              <a:t> </a:t>
            </a:r>
            <a:r>
              <a:rPr sz="2400" dirty="0">
                <a:latin typeface="Carlito"/>
                <a:cs typeface="Carlito"/>
              </a:rPr>
              <a:t>=</a:t>
            </a:r>
          </a:p>
          <a:p>
            <a:pPr marL="653415" algn="ctr">
              <a:lnSpc>
                <a:spcPts val="2900"/>
              </a:lnSpc>
            </a:pPr>
            <a:r>
              <a:rPr sz="2650" spc="-10" dirty="0">
                <a:latin typeface="Carlito"/>
                <a:cs typeface="Carlito"/>
              </a:rPr>
              <a:t>Poured </a:t>
            </a:r>
            <a:r>
              <a:rPr sz="2650" dirty="0">
                <a:latin typeface="Carlito"/>
                <a:cs typeface="Carlito"/>
              </a:rPr>
              <a:t>or </a:t>
            </a:r>
            <a:r>
              <a:rPr sz="2650" spc="5" dirty="0">
                <a:latin typeface="Carlito"/>
                <a:cs typeface="Carlito"/>
              </a:rPr>
              <a:t>bulk</a:t>
            </a:r>
            <a:r>
              <a:rPr sz="2650" spc="-40" dirty="0">
                <a:latin typeface="Carlito"/>
                <a:cs typeface="Carlito"/>
              </a:rPr>
              <a:t> </a:t>
            </a:r>
            <a:r>
              <a:rPr sz="2650" dirty="0">
                <a:latin typeface="Carlito"/>
                <a:cs typeface="Carlito"/>
              </a:rPr>
              <a:t>density</a:t>
            </a:r>
          </a:p>
          <a:p>
            <a:pPr>
              <a:lnSpc>
                <a:spcPct val="100000"/>
              </a:lnSpc>
            </a:pPr>
            <a:endParaRPr sz="2600" dirty="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200" dirty="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2800" spc="-10" dirty="0">
                <a:latin typeface="Carlito"/>
                <a:cs typeface="Carlito"/>
              </a:rPr>
              <a:t>Hausner </a:t>
            </a:r>
            <a:r>
              <a:rPr sz="2800" spc="-20" dirty="0">
                <a:latin typeface="Carlito"/>
                <a:cs typeface="Carlito"/>
              </a:rPr>
              <a:t>ratio </a:t>
            </a:r>
            <a:r>
              <a:rPr sz="2800" spc="-15" dirty="0">
                <a:latin typeface="Carlito"/>
                <a:cs typeface="Carlito"/>
              </a:rPr>
              <a:t>was </a:t>
            </a:r>
            <a:r>
              <a:rPr sz="2800" spc="-20" dirty="0">
                <a:latin typeface="Carlito"/>
                <a:cs typeface="Carlito"/>
              </a:rPr>
              <a:t>related </a:t>
            </a:r>
            <a:r>
              <a:rPr sz="2800" spc="-15" dirty="0">
                <a:latin typeface="Carlito"/>
                <a:cs typeface="Carlito"/>
              </a:rPr>
              <a:t>to </a:t>
            </a:r>
            <a:r>
              <a:rPr sz="2800" spc="-10" dirty="0">
                <a:latin typeface="Carlito"/>
                <a:cs typeface="Carlito"/>
              </a:rPr>
              <a:t>interparticle</a:t>
            </a:r>
            <a:r>
              <a:rPr sz="2800" spc="114" dirty="0">
                <a:latin typeface="Carlito"/>
                <a:cs typeface="Carlito"/>
              </a:rPr>
              <a:t> </a:t>
            </a:r>
            <a:r>
              <a:rPr sz="2800" spc="-5" dirty="0">
                <a:latin typeface="Carlito"/>
                <a:cs typeface="Carlito"/>
              </a:rPr>
              <a:t>friction:</a:t>
            </a:r>
            <a:endParaRPr sz="2800" dirty="0">
              <a:latin typeface="Carlito"/>
              <a:cs typeface="Carlito"/>
            </a:endParaRPr>
          </a:p>
          <a:p>
            <a:pPr>
              <a:lnSpc>
                <a:spcPct val="100000"/>
              </a:lnSpc>
            </a:pPr>
            <a:endParaRPr sz="3850" dirty="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spc="-35" dirty="0">
                <a:latin typeface="Carlito"/>
                <a:cs typeface="Carlito"/>
              </a:rPr>
              <a:t>Value </a:t>
            </a:r>
            <a:r>
              <a:rPr sz="2800" spc="-5" dirty="0">
                <a:latin typeface="Carlito"/>
                <a:cs typeface="Carlito"/>
              </a:rPr>
              <a:t>less than 1.25 </a:t>
            </a:r>
            <a:r>
              <a:rPr sz="2800" spc="-15" dirty="0">
                <a:latin typeface="Carlito"/>
                <a:cs typeface="Carlito"/>
              </a:rPr>
              <a:t>indicates </a:t>
            </a:r>
            <a:r>
              <a:rPr sz="2800" spc="-10" dirty="0">
                <a:latin typeface="Carlito"/>
                <a:cs typeface="Carlito"/>
              </a:rPr>
              <a:t>good flow </a:t>
            </a:r>
            <a:r>
              <a:rPr sz="2800" spc="-5" dirty="0">
                <a:latin typeface="Carlito"/>
                <a:cs typeface="Carlito"/>
              </a:rPr>
              <a:t>(=20%</a:t>
            </a:r>
            <a:r>
              <a:rPr sz="2800" spc="170" dirty="0">
                <a:latin typeface="Carlito"/>
                <a:cs typeface="Carlito"/>
              </a:rPr>
              <a:t> </a:t>
            </a:r>
            <a:r>
              <a:rPr sz="2800" spc="-5" dirty="0">
                <a:latin typeface="Carlito"/>
                <a:cs typeface="Carlito"/>
              </a:rPr>
              <a:t>Carr).</a:t>
            </a:r>
            <a:endParaRPr sz="2800" dirty="0">
              <a:latin typeface="Carlito"/>
              <a:cs typeface="Carlito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667000" y="2743200"/>
            <a:ext cx="4191000" cy="1905"/>
          </a:xfrm>
          <a:custGeom>
            <a:avLst/>
            <a:gdLst/>
            <a:ahLst/>
            <a:cxnLst/>
            <a:rect l="l" t="t" r="r" b="b"/>
            <a:pathLst>
              <a:path w="4191000" h="1905">
                <a:moveTo>
                  <a:pt x="0" y="0"/>
                </a:moveTo>
                <a:lnTo>
                  <a:pt x="4191000" y="1650"/>
                </a:lnTo>
              </a:path>
            </a:pathLst>
          </a:custGeom>
          <a:ln w="9144">
            <a:solidFill>
              <a:srgbClr val="497DB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B63A9A-B9E5-4F44-B67A-ECCF25EF1520}"/>
              </a:ext>
            </a:extLst>
          </p:cNvPr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r>
              <a:rPr lang="en-IN"/>
              <a:t>DEPATMENT OF PHARMACEUTICS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93377" y="857199"/>
            <a:ext cx="335597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dirty="0"/>
              <a:t>Hausner</a:t>
            </a:r>
            <a:r>
              <a:rPr sz="4400" spc="-155" dirty="0"/>
              <a:t> </a:t>
            </a:r>
            <a:r>
              <a:rPr sz="4400" dirty="0"/>
              <a:t>ratio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621281"/>
            <a:ext cx="8070850" cy="275653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6350" indent="-342900">
              <a:lnSpc>
                <a:spcPct val="100000"/>
              </a:lnSpc>
              <a:spcBef>
                <a:spcPts val="95"/>
              </a:spcBef>
              <a:buFont typeface="Arial"/>
              <a:buChar char="•"/>
              <a:tabLst>
                <a:tab pos="354965" algn="l"/>
                <a:tab pos="355600" algn="l"/>
                <a:tab pos="1067435" algn="l"/>
                <a:tab pos="2294255" algn="l"/>
                <a:tab pos="3086735" algn="l"/>
                <a:tab pos="3778885" algn="l"/>
                <a:tab pos="5656580" algn="l"/>
                <a:tab pos="6950709" algn="l"/>
                <a:tab pos="7761605" algn="l"/>
              </a:tabLst>
            </a:pPr>
            <a:r>
              <a:rPr sz="2800" spc="-5" dirty="0">
                <a:latin typeface="Times New Roman"/>
                <a:cs typeface="Times New Roman"/>
              </a:rPr>
              <a:t>The	p</a:t>
            </a:r>
            <a:r>
              <a:rPr sz="2800" dirty="0">
                <a:latin typeface="Times New Roman"/>
                <a:cs typeface="Times New Roman"/>
              </a:rPr>
              <a:t>o</a:t>
            </a:r>
            <a:r>
              <a:rPr sz="2800" spc="-5" dirty="0">
                <a:latin typeface="Times New Roman"/>
                <a:cs typeface="Times New Roman"/>
              </a:rPr>
              <a:t>wder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Times New Roman"/>
                <a:cs typeface="Times New Roman"/>
              </a:rPr>
              <a:t>with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Times New Roman"/>
                <a:cs typeface="Times New Roman"/>
              </a:rPr>
              <a:t>low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Times New Roman"/>
                <a:cs typeface="Times New Roman"/>
              </a:rPr>
              <a:t>i</a:t>
            </a:r>
            <a:r>
              <a:rPr sz="2800" dirty="0">
                <a:latin typeface="Times New Roman"/>
                <a:cs typeface="Times New Roman"/>
              </a:rPr>
              <a:t>n</a:t>
            </a:r>
            <a:r>
              <a:rPr sz="2800" spc="-5" dirty="0">
                <a:latin typeface="Times New Roman"/>
                <a:cs typeface="Times New Roman"/>
              </a:rPr>
              <a:t>terpar</a:t>
            </a:r>
            <a:r>
              <a:rPr sz="2800" dirty="0">
                <a:latin typeface="Times New Roman"/>
                <a:cs typeface="Times New Roman"/>
              </a:rPr>
              <a:t>t</a:t>
            </a:r>
            <a:r>
              <a:rPr sz="2800" spc="-5" dirty="0">
                <a:latin typeface="Times New Roman"/>
                <a:cs typeface="Times New Roman"/>
              </a:rPr>
              <a:t>icle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Times New Roman"/>
                <a:cs typeface="Times New Roman"/>
              </a:rPr>
              <a:t>f</a:t>
            </a:r>
            <a:r>
              <a:rPr sz="2800" dirty="0">
                <a:latin typeface="Times New Roman"/>
                <a:cs typeface="Times New Roman"/>
              </a:rPr>
              <a:t>r</a:t>
            </a:r>
            <a:r>
              <a:rPr sz="2800" spc="-5" dirty="0">
                <a:latin typeface="Times New Roman"/>
                <a:cs typeface="Times New Roman"/>
              </a:rPr>
              <a:t>ic</a:t>
            </a:r>
            <a:r>
              <a:rPr sz="2800" spc="-20" dirty="0">
                <a:latin typeface="Times New Roman"/>
                <a:cs typeface="Times New Roman"/>
              </a:rPr>
              <a:t>t</a:t>
            </a:r>
            <a:r>
              <a:rPr sz="2800" spc="-15" dirty="0">
                <a:latin typeface="Times New Roman"/>
                <a:cs typeface="Times New Roman"/>
              </a:rPr>
              <a:t>i</a:t>
            </a:r>
            <a:r>
              <a:rPr sz="2800" spc="-5" dirty="0">
                <a:latin typeface="Times New Roman"/>
                <a:cs typeface="Times New Roman"/>
              </a:rPr>
              <a:t>o</a:t>
            </a:r>
            <a:r>
              <a:rPr sz="2800" dirty="0">
                <a:latin typeface="Times New Roman"/>
                <a:cs typeface="Times New Roman"/>
              </a:rPr>
              <a:t>n</a:t>
            </a:r>
            <a:r>
              <a:rPr sz="2800" spc="-5" dirty="0">
                <a:latin typeface="Times New Roman"/>
                <a:cs typeface="Times New Roman"/>
              </a:rPr>
              <a:t>,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Times New Roman"/>
                <a:cs typeface="Times New Roman"/>
              </a:rPr>
              <a:t>s</a:t>
            </a:r>
            <a:r>
              <a:rPr sz="2800" dirty="0">
                <a:latin typeface="Times New Roman"/>
                <a:cs typeface="Times New Roman"/>
              </a:rPr>
              <a:t>u</a:t>
            </a:r>
            <a:r>
              <a:rPr sz="2800" spc="-5" dirty="0">
                <a:latin typeface="Times New Roman"/>
                <a:cs typeface="Times New Roman"/>
              </a:rPr>
              <a:t>ch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15" dirty="0">
                <a:latin typeface="Times New Roman"/>
                <a:cs typeface="Times New Roman"/>
              </a:rPr>
              <a:t>as  </a:t>
            </a:r>
            <a:r>
              <a:rPr sz="2800" spc="-5" dirty="0">
                <a:latin typeface="Times New Roman"/>
                <a:cs typeface="Times New Roman"/>
              </a:rPr>
              <a:t>coarse</a:t>
            </a:r>
            <a:r>
              <a:rPr sz="2800" spc="-2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spheres.</a:t>
            </a:r>
            <a:endParaRPr sz="2800" dirty="0">
              <a:latin typeface="Times New Roman"/>
              <a:cs typeface="Times New Roman"/>
            </a:endParaRPr>
          </a:p>
          <a:p>
            <a:pPr marL="355600" marR="5080" indent="-342900">
              <a:lnSpc>
                <a:spcPct val="100000"/>
              </a:lnSpc>
              <a:spcBef>
                <a:spcPts val="675"/>
              </a:spcBef>
              <a:buFont typeface="Arial"/>
              <a:buChar char="•"/>
              <a:tabLst>
                <a:tab pos="354965" algn="l"/>
                <a:tab pos="355600" algn="l"/>
                <a:tab pos="1327785" algn="l"/>
                <a:tab pos="2478405" algn="l"/>
                <a:tab pos="3254375" algn="l"/>
                <a:tab pos="3863975" algn="l"/>
                <a:tab pos="5289550" algn="l"/>
                <a:tab pos="6106160" algn="l"/>
                <a:tab pos="6922134" algn="l"/>
                <a:tab pos="7404734" algn="l"/>
              </a:tabLst>
            </a:pPr>
            <a:r>
              <a:rPr sz="2800" spc="-320" dirty="0">
                <a:latin typeface="Times New Roman"/>
                <a:cs typeface="Times New Roman"/>
              </a:rPr>
              <a:t>V</a:t>
            </a:r>
            <a:r>
              <a:rPr sz="2800" spc="-5" dirty="0">
                <a:latin typeface="Times New Roman"/>
                <a:cs typeface="Times New Roman"/>
              </a:rPr>
              <a:t>alue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Times New Roman"/>
                <a:cs typeface="Times New Roman"/>
              </a:rPr>
              <a:t>g</a:t>
            </a:r>
            <a:r>
              <a:rPr sz="2800" dirty="0">
                <a:latin typeface="Times New Roman"/>
                <a:cs typeface="Times New Roman"/>
              </a:rPr>
              <a:t>r</a:t>
            </a:r>
            <a:r>
              <a:rPr sz="2800" spc="-5" dirty="0">
                <a:latin typeface="Times New Roman"/>
                <a:cs typeface="Times New Roman"/>
              </a:rPr>
              <a:t>e</a:t>
            </a:r>
            <a:r>
              <a:rPr sz="2800" spc="-20" dirty="0">
                <a:latin typeface="Times New Roman"/>
                <a:cs typeface="Times New Roman"/>
              </a:rPr>
              <a:t>a</a:t>
            </a:r>
            <a:r>
              <a:rPr sz="2800" spc="-5" dirty="0">
                <a:latin typeface="Times New Roman"/>
                <a:cs typeface="Times New Roman"/>
              </a:rPr>
              <a:t>ter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Times New Roman"/>
                <a:cs typeface="Times New Roman"/>
              </a:rPr>
              <a:t>t</a:t>
            </a:r>
            <a:r>
              <a:rPr sz="2800" dirty="0">
                <a:latin typeface="Times New Roman"/>
                <a:cs typeface="Times New Roman"/>
              </a:rPr>
              <a:t>h</a:t>
            </a:r>
            <a:r>
              <a:rPr sz="2800" spc="-5" dirty="0">
                <a:latin typeface="Times New Roman"/>
                <a:cs typeface="Times New Roman"/>
              </a:rPr>
              <a:t>an</a:t>
            </a:r>
            <a:r>
              <a:rPr sz="2800" dirty="0">
                <a:latin typeface="Times New Roman"/>
                <a:cs typeface="Times New Roman"/>
              </a:rPr>
              <a:t>	1</a:t>
            </a:r>
            <a:r>
              <a:rPr sz="2800" spc="-10" dirty="0">
                <a:latin typeface="Times New Roman"/>
                <a:cs typeface="Times New Roman"/>
              </a:rPr>
              <a:t>.</a:t>
            </a:r>
            <a:r>
              <a:rPr sz="2800" spc="-5" dirty="0">
                <a:latin typeface="Times New Roman"/>
                <a:cs typeface="Times New Roman"/>
              </a:rPr>
              <a:t>5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Times New Roman"/>
                <a:cs typeface="Times New Roman"/>
              </a:rPr>
              <a:t>indic</a:t>
            </a:r>
            <a:r>
              <a:rPr sz="2800" spc="-25" dirty="0">
                <a:latin typeface="Times New Roman"/>
                <a:cs typeface="Times New Roman"/>
              </a:rPr>
              <a:t>a</a:t>
            </a:r>
            <a:r>
              <a:rPr sz="2800" spc="-5" dirty="0">
                <a:latin typeface="Times New Roman"/>
                <a:cs typeface="Times New Roman"/>
              </a:rPr>
              <a:t>tes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Times New Roman"/>
                <a:cs typeface="Times New Roman"/>
              </a:rPr>
              <a:t>poor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Times New Roman"/>
                <a:cs typeface="Times New Roman"/>
              </a:rPr>
              <a:t>flow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Times New Roman"/>
                <a:cs typeface="Times New Roman"/>
              </a:rPr>
              <a:t>(=</a:t>
            </a:r>
            <a:r>
              <a:rPr sz="2800" dirty="0">
                <a:latin typeface="Times New Roman"/>
                <a:cs typeface="Times New Roman"/>
              </a:rPr>
              <a:t>	33</a:t>
            </a:r>
            <a:r>
              <a:rPr sz="2800" spc="-5" dirty="0">
                <a:latin typeface="Times New Roman"/>
                <a:cs typeface="Times New Roman"/>
              </a:rPr>
              <a:t>%  </a:t>
            </a:r>
            <a:r>
              <a:rPr sz="2800" spc="-10" dirty="0">
                <a:latin typeface="Times New Roman"/>
                <a:cs typeface="Times New Roman"/>
              </a:rPr>
              <a:t>Carr’s </a:t>
            </a:r>
            <a:r>
              <a:rPr sz="2800" spc="-5" dirty="0">
                <a:latin typeface="Times New Roman"/>
                <a:cs typeface="Times New Roman"/>
              </a:rPr>
              <a:t>Compressibility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Index)).</a:t>
            </a:r>
          </a:p>
          <a:p>
            <a:pPr marL="355600" marR="5080" indent="-342900">
              <a:lnSpc>
                <a:spcPct val="100000"/>
              </a:lnSpc>
              <a:spcBef>
                <a:spcPts val="675"/>
              </a:spcBef>
              <a:buFont typeface="Arial"/>
              <a:buChar char="•"/>
              <a:tabLst>
                <a:tab pos="354965" algn="l"/>
                <a:tab pos="355600" algn="l"/>
                <a:tab pos="1313815" algn="l"/>
                <a:tab pos="2835275" algn="l"/>
                <a:tab pos="3556000" algn="l"/>
                <a:tab pos="5527040" algn="l"/>
                <a:tab pos="6920230" algn="l"/>
                <a:tab pos="7762875" algn="l"/>
              </a:tabLst>
            </a:pPr>
            <a:r>
              <a:rPr sz="2800" spc="-5" dirty="0">
                <a:latin typeface="Times New Roman"/>
                <a:cs typeface="Times New Roman"/>
              </a:rPr>
              <a:t>M</a:t>
            </a:r>
            <a:r>
              <a:rPr sz="2800" dirty="0">
                <a:latin typeface="Times New Roman"/>
                <a:cs typeface="Times New Roman"/>
              </a:rPr>
              <a:t>o</a:t>
            </a:r>
            <a:r>
              <a:rPr sz="2800" spc="-5" dirty="0">
                <a:latin typeface="Times New Roman"/>
                <a:cs typeface="Times New Roman"/>
              </a:rPr>
              <a:t>re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Times New Roman"/>
                <a:cs typeface="Times New Roman"/>
              </a:rPr>
              <a:t>cohesi</a:t>
            </a:r>
            <a:r>
              <a:rPr sz="2800" spc="5" dirty="0">
                <a:latin typeface="Times New Roman"/>
                <a:cs typeface="Times New Roman"/>
              </a:rPr>
              <a:t>v</a:t>
            </a:r>
            <a:r>
              <a:rPr sz="2800" spc="-5" dirty="0">
                <a:latin typeface="Times New Roman"/>
                <a:cs typeface="Times New Roman"/>
              </a:rPr>
              <a:t>e,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Times New Roman"/>
                <a:cs typeface="Times New Roman"/>
              </a:rPr>
              <a:t>less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Times New Roman"/>
                <a:cs typeface="Times New Roman"/>
              </a:rPr>
              <a:t>f</a:t>
            </a:r>
            <a:r>
              <a:rPr sz="2800" dirty="0">
                <a:latin typeface="Times New Roman"/>
                <a:cs typeface="Times New Roman"/>
              </a:rPr>
              <a:t>r</a:t>
            </a:r>
            <a:r>
              <a:rPr sz="2800" spc="-5" dirty="0">
                <a:latin typeface="Times New Roman"/>
                <a:cs typeface="Times New Roman"/>
              </a:rPr>
              <a:t>e</a:t>
            </a:r>
            <a:r>
              <a:rPr sz="2800" spc="-15" dirty="0">
                <a:latin typeface="Times New Roman"/>
                <a:cs typeface="Times New Roman"/>
              </a:rPr>
              <a:t>e</a:t>
            </a:r>
            <a:r>
              <a:rPr sz="2800" spc="10" dirty="0">
                <a:latin typeface="Times New Roman"/>
                <a:cs typeface="Times New Roman"/>
              </a:rPr>
              <a:t>-</a:t>
            </a:r>
            <a:r>
              <a:rPr sz="2800" spc="-5" dirty="0">
                <a:latin typeface="Times New Roman"/>
                <a:cs typeface="Times New Roman"/>
              </a:rPr>
              <a:t>fl</a:t>
            </a:r>
            <a:r>
              <a:rPr sz="2800" spc="5" dirty="0">
                <a:latin typeface="Times New Roman"/>
                <a:cs typeface="Times New Roman"/>
              </a:rPr>
              <a:t>o</a:t>
            </a:r>
            <a:r>
              <a:rPr sz="2800" dirty="0">
                <a:latin typeface="Times New Roman"/>
                <a:cs typeface="Times New Roman"/>
              </a:rPr>
              <a:t>w</a:t>
            </a:r>
            <a:r>
              <a:rPr sz="2800" spc="-5" dirty="0">
                <a:latin typeface="Times New Roman"/>
                <a:cs typeface="Times New Roman"/>
              </a:rPr>
              <a:t>i</a:t>
            </a:r>
            <a:r>
              <a:rPr sz="2800" dirty="0">
                <a:latin typeface="Times New Roman"/>
                <a:cs typeface="Times New Roman"/>
              </a:rPr>
              <a:t>n</a:t>
            </a:r>
            <a:r>
              <a:rPr sz="2800" spc="-5" dirty="0">
                <a:latin typeface="Times New Roman"/>
                <a:cs typeface="Times New Roman"/>
              </a:rPr>
              <a:t>g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Times New Roman"/>
                <a:cs typeface="Times New Roman"/>
              </a:rPr>
              <a:t>p</a:t>
            </a:r>
            <a:r>
              <a:rPr sz="2800" dirty="0">
                <a:latin typeface="Times New Roman"/>
                <a:cs typeface="Times New Roman"/>
              </a:rPr>
              <a:t>o</a:t>
            </a:r>
            <a:r>
              <a:rPr sz="2800" spc="-5" dirty="0">
                <a:latin typeface="Times New Roman"/>
                <a:cs typeface="Times New Roman"/>
              </a:rPr>
              <a:t>w</a:t>
            </a:r>
            <a:r>
              <a:rPr sz="2800" spc="-15" dirty="0">
                <a:latin typeface="Times New Roman"/>
                <a:cs typeface="Times New Roman"/>
              </a:rPr>
              <a:t>d</a:t>
            </a:r>
            <a:r>
              <a:rPr sz="2800" spc="-5" dirty="0">
                <a:latin typeface="Times New Roman"/>
                <a:cs typeface="Times New Roman"/>
              </a:rPr>
              <a:t>ers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Times New Roman"/>
                <a:cs typeface="Times New Roman"/>
              </a:rPr>
              <a:t>s</a:t>
            </a:r>
            <a:r>
              <a:rPr sz="2800" dirty="0">
                <a:latin typeface="Times New Roman"/>
                <a:cs typeface="Times New Roman"/>
              </a:rPr>
              <a:t>u</a:t>
            </a:r>
            <a:r>
              <a:rPr sz="2800" spc="-5" dirty="0">
                <a:latin typeface="Times New Roman"/>
                <a:cs typeface="Times New Roman"/>
              </a:rPr>
              <a:t>ch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15" dirty="0">
                <a:latin typeface="Times New Roman"/>
                <a:cs typeface="Times New Roman"/>
              </a:rPr>
              <a:t>as  </a:t>
            </a:r>
            <a:r>
              <a:rPr sz="2800" spc="-5" dirty="0">
                <a:latin typeface="Times New Roman"/>
                <a:cs typeface="Times New Roman"/>
              </a:rPr>
              <a:t>flakes.</a:t>
            </a:r>
            <a:endParaRPr sz="2800" dirty="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5940" y="4438269"/>
            <a:ext cx="6496050" cy="139255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95"/>
              </a:spcBef>
              <a:buFont typeface="Arial"/>
              <a:buChar char="•"/>
              <a:tabLst>
                <a:tab pos="354965" algn="l"/>
                <a:tab pos="355600" algn="l"/>
                <a:tab pos="1891664" algn="l"/>
                <a:tab pos="2809240" algn="l"/>
                <a:tab pos="3615690" algn="l"/>
                <a:tab pos="4354830" algn="l"/>
                <a:tab pos="5496560" algn="l"/>
              </a:tabLst>
            </a:pPr>
            <a:r>
              <a:rPr sz="2800" spc="-5" dirty="0">
                <a:latin typeface="Times New Roman"/>
                <a:cs typeface="Times New Roman"/>
              </a:rPr>
              <a:t>Betwe</a:t>
            </a:r>
            <a:r>
              <a:rPr sz="2800" spc="-15" dirty="0">
                <a:latin typeface="Times New Roman"/>
                <a:cs typeface="Times New Roman"/>
              </a:rPr>
              <a:t>e</a:t>
            </a:r>
            <a:r>
              <a:rPr sz="2800" spc="-5" dirty="0">
                <a:latin typeface="Times New Roman"/>
                <a:cs typeface="Times New Roman"/>
              </a:rPr>
              <a:t>n</a:t>
            </a:r>
            <a:r>
              <a:rPr sz="2800" dirty="0">
                <a:latin typeface="Times New Roman"/>
                <a:cs typeface="Times New Roman"/>
              </a:rPr>
              <a:t>	1</a:t>
            </a:r>
            <a:r>
              <a:rPr sz="2800" spc="-10" dirty="0">
                <a:latin typeface="Times New Roman"/>
                <a:cs typeface="Times New Roman"/>
              </a:rPr>
              <a:t>.</a:t>
            </a:r>
            <a:r>
              <a:rPr sz="2800" dirty="0">
                <a:latin typeface="Times New Roman"/>
                <a:cs typeface="Times New Roman"/>
              </a:rPr>
              <a:t>2</a:t>
            </a:r>
            <a:r>
              <a:rPr sz="2800" spc="-5" dirty="0">
                <a:latin typeface="Times New Roman"/>
                <a:cs typeface="Times New Roman"/>
              </a:rPr>
              <a:t>5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Times New Roman"/>
                <a:cs typeface="Times New Roman"/>
              </a:rPr>
              <a:t>and</a:t>
            </a:r>
            <a:r>
              <a:rPr sz="2800" dirty="0">
                <a:latin typeface="Times New Roman"/>
                <a:cs typeface="Times New Roman"/>
              </a:rPr>
              <a:t>	1</a:t>
            </a:r>
            <a:r>
              <a:rPr sz="2800" spc="-10" dirty="0">
                <a:latin typeface="Times New Roman"/>
                <a:cs typeface="Times New Roman"/>
              </a:rPr>
              <a:t>.</a:t>
            </a:r>
            <a:r>
              <a:rPr sz="2800" spc="-5" dirty="0">
                <a:latin typeface="Times New Roman"/>
                <a:cs typeface="Times New Roman"/>
              </a:rPr>
              <a:t>5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Times New Roman"/>
                <a:cs typeface="Times New Roman"/>
              </a:rPr>
              <a:t>add</a:t>
            </a:r>
            <a:r>
              <a:rPr sz="2800" spc="-20" dirty="0">
                <a:latin typeface="Times New Roman"/>
                <a:cs typeface="Times New Roman"/>
              </a:rPr>
              <a:t>e</a:t>
            </a:r>
            <a:r>
              <a:rPr sz="2800" spc="-5" dirty="0">
                <a:latin typeface="Times New Roman"/>
                <a:cs typeface="Times New Roman"/>
              </a:rPr>
              <a:t>d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Times New Roman"/>
                <a:cs typeface="Times New Roman"/>
              </a:rPr>
              <a:t>g</a:t>
            </a:r>
            <a:r>
              <a:rPr sz="2800" dirty="0">
                <a:latin typeface="Times New Roman"/>
                <a:cs typeface="Times New Roman"/>
              </a:rPr>
              <a:t>l</a:t>
            </a:r>
            <a:r>
              <a:rPr sz="2800" spc="-15" dirty="0">
                <a:latin typeface="Times New Roman"/>
                <a:cs typeface="Times New Roman"/>
              </a:rPr>
              <a:t>i</a:t>
            </a:r>
            <a:r>
              <a:rPr sz="2800" spc="-5" dirty="0">
                <a:latin typeface="Times New Roman"/>
                <a:cs typeface="Times New Roman"/>
              </a:rPr>
              <a:t>dant  improves</a:t>
            </a:r>
            <a:r>
              <a:rPr sz="2800" spc="-15" dirty="0">
                <a:latin typeface="Times New Roman"/>
                <a:cs typeface="Times New Roman"/>
              </a:rPr>
              <a:t> </a:t>
            </a:r>
            <a:r>
              <a:rPr sz="2800" spc="-40" dirty="0">
                <a:latin typeface="Times New Roman"/>
                <a:cs typeface="Times New Roman"/>
              </a:rPr>
              <a:t>flow.</a:t>
            </a:r>
            <a:endParaRPr sz="28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68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latin typeface="Symbol"/>
                <a:cs typeface="Symbol"/>
              </a:rPr>
              <a:t></a:t>
            </a:r>
            <a:r>
              <a:rPr sz="2800" spc="-5" dirty="0">
                <a:latin typeface="Times New Roman"/>
                <a:cs typeface="Times New Roman"/>
              </a:rPr>
              <a:t> 1.5 added glidant </a:t>
            </a:r>
            <a:r>
              <a:rPr sz="2800" spc="-10" dirty="0">
                <a:latin typeface="Times New Roman"/>
                <a:cs typeface="Times New Roman"/>
              </a:rPr>
              <a:t>doesn’t </a:t>
            </a:r>
            <a:r>
              <a:rPr sz="2800" spc="-5" dirty="0">
                <a:latin typeface="Times New Roman"/>
                <a:cs typeface="Times New Roman"/>
              </a:rPr>
              <a:t>improve</a:t>
            </a:r>
            <a:r>
              <a:rPr sz="2800" spc="10" dirty="0">
                <a:latin typeface="Times New Roman"/>
                <a:cs typeface="Times New Roman"/>
              </a:rPr>
              <a:t> </a:t>
            </a:r>
            <a:r>
              <a:rPr sz="2800" spc="-40" dirty="0">
                <a:latin typeface="Times New Roman"/>
                <a:cs typeface="Times New Roman"/>
              </a:rPr>
              <a:t>flow.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300721" y="4438269"/>
            <a:ext cx="130746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latin typeface="Times New Roman"/>
                <a:cs typeface="Times New Roman"/>
              </a:rPr>
              <a:t>n</a:t>
            </a:r>
            <a:r>
              <a:rPr sz="2800" dirty="0">
                <a:latin typeface="Times New Roman"/>
                <a:cs typeface="Times New Roman"/>
              </a:rPr>
              <a:t>o</a:t>
            </a:r>
            <a:r>
              <a:rPr sz="2800" spc="-5" dirty="0">
                <a:latin typeface="Times New Roman"/>
                <a:cs typeface="Times New Roman"/>
              </a:rPr>
              <a:t>r</a:t>
            </a:r>
            <a:r>
              <a:rPr sz="2800" spc="-20" dirty="0">
                <a:latin typeface="Times New Roman"/>
                <a:cs typeface="Times New Roman"/>
              </a:rPr>
              <a:t>m</a:t>
            </a:r>
            <a:r>
              <a:rPr sz="2800" spc="-5" dirty="0">
                <a:latin typeface="Times New Roman"/>
                <a:cs typeface="Times New Roman"/>
              </a:rPr>
              <a:t>ally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9A8F93-A77E-4F7B-B5A8-00A85F228A6E}"/>
              </a:ext>
            </a:extLst>
          </p:cNvPr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r>
              <a:rPr lang="en-IN"/>
              <a:t>DEPATMENT OF PHARMACEUTICS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</TotalTime>
  <Words>915</Words>
  <Application>Microsoft Office PowerPoint</Application>
  <PresentationFormat>On-screen Show (4:3)</PresentationFormat>
  <Paragraphs>133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</vt:lpstr>
      <vt:lpstr>Calibri</vt:lpstr>
      <vt:lpstr>Carlito</vt:lpstr>
      <vt:lpstr>Symbol</vt:lpstr>
      <vt:lpstr>Times New Roman</vt:lpstr>
      <vt:lpstr>Office Theme</vt:lpstr>
      <vt:lpstr>FLOW PROPERTIES OF POWDERS</vt:lpstr>
      <vt:lpstr>PowerPoint Presentation</vt:lpstr>
      <vt:lpstr>PowerPoint Presentation</vt:lpstr>
      <vt:lpstr>Powder flow problems</vt:lpstr>
      <vt:lpstr>PowerPoint Presentation</vt:lpstr>
      <vt:lpstr>Carr’s compressibility index</vt:lpstr>
      <vt:lpstr>Carr’s compressibility index</vt:lpstr>
      <vt:lpstr>Hausner ratio</vt:lpstr>
      <vt:lpstr>Hausner ratio</vt:lpstr>
      <vt:lpstr>The angle of repose ()</vt:lpstr>
      <vt:lpstr>The angle of repose ()</vt:lpstr>
      <vt:lpstr>Factors affecting the flow  properties of powder</vt:lpstr>
      <vt:lpstr>Factors affecting the flow  properties of powder</vt:lpstr>
      <vt:lpstr>Factors affecting the flow  properties of powder</vt:lpstr>
      <vt:lpstr>Factors affecting the flow  properties of powder</vt:lpstr>
      <vt:lpstr>Factors affecting the flow  properties of powder</vt:lpstr>
      <vt:lpstr>Factors affecting the flow  properties of powder</vt:lpstr>
      <vt:lpstr>Factors affecting the flow  properties of powder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FLOW PROPERTIES OF POWDERS</dc:title>
  <cp:lastModifiedBy>MUNIGALA MAHESHWAR</cp:lastModifiedBy>
  <cp:revision>4</cp:revision>
  <dcterms:created xsi:type="dcterms:W3CDTF">2021-01-07T16:45:02Z</dcterms:created>
  <dcterms:modified xsi:type="dcterms:W3CDTF">2022-02-26T04:34:52Z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2019-09-16T00:00:00Z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2021-01-07T00:00:00Z</vt:filetime>
  </property>
</Properties>
</file>