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/>
  <p:notesSz cx="9144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42212" y="966038"/>
            <a:ext cx="2348229" cy="1363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391025" y="457200"/>
            <a:ext cx="800100" cy="6572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2820" y="944702"/>
            <a:ext cx="1386839" cy="137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 panose="020B0603020202020204"/>
                <a:cs typeface="Trebuchet MS" panose="020B0603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1408" y="2238120"/>
            <a:ext cx="8220709" cy="3705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8300" y="6232678"/>
            <a:ext cx="1682114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77511" y="6233071"/>
            <a:ext cx="19240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Times New Roman" panose="02020603050405020304"/>
                <a:cs typeface="Times New Roman" panose="02020603050405020304"/>
              </a:defRPr>
            </a:lvl1pPr>
          </a:lstStyle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6880" y="1599895"/>
            <a:ext cx="319024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Times New Roman" panose="02020603050405020304"/>
                <a:cs typeface="Times New Roman" panose="02020603050405020304"/>
              </a:rPr>
              <a:t>POSOLO</a:t>
            </a:r>
            <a:r>
              <a:rPr b="1" spc="5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b="1" spc="-5" dirty="0">
                <a:latin typeface="Times New Roman" panose="02020603050405020304"/>
                <a:cs typeface="Times New Roman" panose="02020603050405020304"/>
              </a:rPr>
              <a:t>Y</a:t>
            </a:r>
            <a:endParaRPr b="1" spc="-5" dirty="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504944" y="6233071"/>
            <a:ext cx="134620" cy="15367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900" spc="5" dirty="0">
                <a:latin typeface="Times New Roman" panose="02020603050405020304"/>
                <a:cs typeface="Times New Roman" panose="02020603050405020304"/>
              </a:rPr>
            </a:fld>
            <a:endParaRPr sz="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651000" y="2905760"/>
            <a:ext cx="4521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/>
              <a:t>M. Venkata Swamy</a:t>
            </a:r>
            <a:endParaRPr lang="en-US"/>
          </a:p>
          <a:p>
            <a:pPr algn="ctr"/>
            <a:r>
              <a:rPr lang="en-US"/>
              <a:t>Associate Professor,MLRIP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5982" y="947750"/>
            <a:ext cx="4122420" cy="13633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454025">
              <a:lnSpc>
                <a:spcPts val="5260"/>
              </a:lnSpc>
              <a:spcBef>
                <a:spcPts val="210"/>
              </a:spcBef>
            </a:pPr>
            <a:r>
              <a:rPr spc="-30" dirty="0"/>
              <a:t>4.</a:t>
            </a:r>
            <a:r>
              <a:rPr spc="10" dirty="0"/>
              <a:t> </a:t>
            </a:r>
            <a:r>
              <a:rPr spc="-10" dirty="0"/>
              <a:t>ROUTE</a:t>
            </a:r>
            <a:r>
              <a:rPr spc="-20" dirty="0"/>
              <a:t> </a:t>
            </a:r>
            <a:r>
              <a:rPr spc="-5" dirty="0"/>
              <a:t>OF </a:t>
            </a:r>
            <a:r>
              <a:rPr dirty="0"/>
              <a:t> </a:t>
            </a:r>
            <a:r>
              <a:rPr spc="-55" dirty="0"/>
              <a:t>A</a:t>
            </a:r>
            <a:r>
              <a:rPr spc="-90" dirty="0"/>
              <a:t>D</a:t>
            </a:r>
            <a:r>
              <a:rPr spc="-55" dirty="0"/>
              <a:t>M</a:t>
            </a:r>
            <a:r>
              <a:rPr spc="-80" dirty="0"/>
              <a:t>I</a:t>
            </a:r>
            <a:r>
              <a:rPr spc="-50" dirty="0"/>
              <a:t>N</a:t>
            </a:r>
            <a:r>
              <a:rPr spc="-80" dirty="0"/>
              <a:t>I</a:t>
            </a:r>
            <a:r>
              <a:rPr spc="-55" dirty="0"/>
              <a:t>S</a:t>
            </a:r>
            <a:r>
              <a:rPr spc="-85" dirty="0"/>
              <a:t>T</a:t>
            </a:r>
            <a:r>
              <a:rPr spc="-45" dirty="0"/>
              <a:t>R</a:t>
            </a:r>
            <a:r>
              <a:rPr spc="-55" dirty="0"/>
              <a:t>A</a:t>
            </a:r>
            <a:r>
              <a:rPr spc="-85" dirty="0"/>
              <a:t>T</a:t>
            </a:r>
            <a:r>
              <a:rPr spc="-55" dirty="0"/>
              <a:t>I</a:t>
            </a:r>
            <a:r>
              <a:rPr spc="-65" dirty="0"/>
              <a:t>O</a:t>
            </a:r>
            <a:r>
              <a:rPr spc="-5" dirty="0"/>
              <a:t>N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22756" y="2268169"/>
            <a:ext cx="7785734" cy="264922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91440" marR="9525" indent="-79375">
              <a:lnSpc>
                <a:spcPts val="3240"/>
              </a:lnSpc>
              <a:spcBef>
                <a:spcPts val="315"/>
              </a:spcBef>
              <a:tabLst>
                <a:tab pos="631190" algn="l"/>
                <a:tab pos="1585595" algn="l"/>
                <a:tab pos="2039620" algn="l"/>
                <a:tab pos="2854325" algn="l"/>
                <a:tab pos="3445510" algn="l"/>
                <a:tab pos="4631690" algn="l"/>
                <a:tab pos="5845175" algn="l"/>
                <a:tab pos="6622415" algn="l"/>
                <a:tab pos="7213600" algn="l"/>
              </a:tabLst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I.V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ar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y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spc="-5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ll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l 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doses.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91440" marR="40005" indent="8890">
              <a:lnSpc>
                <a:spcPts val="3340"/>
              </a:lnSpc>
              <a:spcBef>
                <a:spcPts val="330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Intravenous</a:t>
            </a:r>
            <a:r>
              <a:rPr sz="2800" spc="2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route</a:t>
            </a:r>
            <a:r>
              <a:rPr sz="2800" spc="2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2800" spc="3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might</a:t>
            </a:r>
            <a:r>
              <a:rPr sz="2800" spc="3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enhance</a:t>
            </a:r>
            <a:r>
              <a:rPr sz="2800" spc="3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1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chances</a:t>
            </a:r>
            <a:r>
              <a:rPr sz="2800" spc="2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drug</a:t>
            </a:r>
            <a:r>
              <a:rPr sz="28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toxicity.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91440" marR="5080" indent="91440">
              <a:lnSpc>
                <a:spcPct val="101000"/>
              </a:lnSpc>
              <a:spcBef>
                <a:spcPts val="185"/>
              </a:spcBef>
              <a:tabLst>
                <a:tab pos="902335" algn="l"/>
                <a:tab pos="2927350" algn="l"/>
                <a:tab pos="3384550" algn="l"/>
                <a:tab pos="4204970" algn="l"/>
                <a:tab pos="6049645" algn="l"/>
                <a:tab pos="6445885" algn="l"/>
              </a:tabLst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eff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ti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v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spc="-5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ul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io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y 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controlled</a:t>
            </a:r>
            <a:r>
              <a:rPr sz="28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by</a:t>
            </a:r>
            <a:r>
              <a:rPr sz="2800" spc="-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route</a:t>
            </a:r>
            <a:r>
              <a:rPr sz="28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administration</a:t>
            </a:r>
            <a:r>
              <a:rPr sz="2800" spc="-5" dirty="0">
                <a:latin typeface="Georgia" panose="02040502050405020303"/>
                <a:cs typeface="Georgia" panose="02040502050405020303"/>
              </a:rPr>
              <a:t>.</a:t>
            </a:r>
            <a:endParaRPr sz="2800">
              <a:latin typeface="Georgia" panose="02040502050405020303"/>
              <a:cs typeface="Georgia" panose="02040502050405020303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526" y="947750"/>
            <a:ext cx="4073525" cy="13633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692150">
              <a:lnSpc>
                <a:spcPts val="5260"/>
              </a:lnSpc>
              <a:spcBef>
                <a:spcPts val="210"/>
              </a:spcBef>
            </a:pPr>
            <a:r>
              <a:rPr spc="-30" dirty="0"/>
              <a:t>5. </a:t>
            </a:r>
            <a:r>
              <a:rPr spc="-5" dirty="0"/>
              <a:t>TIME OF </a:t>
            </a:r>
            <a:r>
              <a:rPr dirty="0"/>
              <a:t> </a:t>
            </a:r>
            <a:r>
              <a:rPr spc="-105" dirty="0"/>
              <a:t>A</a:t>
            </a:r>
            <a:r>
              <a:rPr spc="-110" dirty="0"/>
              <a:t>D</a:t>
            </a:r>
            <a:r>
              <a:rPr spc="-75" dirty="0"/>
              <a:t>M</a:t>
            </a:r>
            <a:r>
              <a:rPr spc="-100" dirty="0"/>
              <a:t>IN</a:t>
            </a:r>
            <a:r>
              <a:rPr spc="-80" dirty="0"/>
              <a:t>I</a:t>
            </a:r>
            <a:r>
              <a:rPr spc="-105" dirty="0"/>
              <a:t>S</a:t>
            </a:r>
            <a:r>
              <a:rPr spc="-85" dirty="0"/>
              <a:t>T</a:t>
            </a:r>
            <a:r>
              <a:rPr spc="-105" dirty="0"/>
              <a:t>A</a:t>
            </a:r>
            <a:r>
              <a:rPr spc="-70" dirty="0"/>
              <a:t>R</a:t>
            </a:r>
            <a:r>
              <a:rPr spc="-110" dirty="0"/>
              <a:t>T</a:t>
            </a:r>
            <a:r>
              <a:rPr spc="-80" dirty="0"/>
              <a:t>I</a:t>
            </a:r>
            <a:r>
              <a:rPr spc="-110" dirty="0"/>
              <a:t>O</a:t>
            </a:r>
            <a:r>
              <a:rPr spc="-5" dirty="0"/>
              <a:t>N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77620" y="2268169"/>
            <a:ext cx="7753350" cy="307022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6830" marR="5080" indent="-24765" algn="just">
              <a:lnSpc>
                <a:spcPct val="98000"/>
              </a:lnSpc>
              <a:spcBef>
                <a:spcPts val="180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presence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food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in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the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stomach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delay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absorption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drug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rapidly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absorbed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from</a:t>
            </a:r>
            <a:r>
              <a:rPr sz="2800" spc="7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empty</a:t>
            </a:r>
            <a:r>
              <a:rPr sz="28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stomach.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6830" marR="19685" indent="97155" algn="just">
              <a:lnSpc>
                <a:spcPct val="100000"/>
              </a:lnSpc>
              <a:spcBef>
                <a:spcPts val="290"/>
              </a:spcBef>
            </a:pPr>
            <a:r>
              <a:rPr sz="2800" spc="5" dirty="0">
                <a:latin typeface="Times New Roman" panose="02020603050405020304"/>
                <a:cs typeface="Times New Roman" panose="02020603050405020304"/>
              </a:rPr>
              <a:t>But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it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does not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mean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that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much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effective when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taken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during</a:t>
            </a:r>
            <a:r>
              <a:rPr sz="28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after</a:t>
            </a:r>
            <a:r>
              <a:rPr sz="28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meal.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6830" marR="18415" indent="97155" algn="just">
              <a:lnSpc>
                <a:spcPts val="3340"/>
              </a:lnSpc>
              <a:spcBef>
                <a:spcPts val="435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Iron, arsenic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cod-liver oil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should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be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given after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meal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antacid</a:t>
            </a:r>
            <a:r>
              <a:rPr sz="2800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drugs</a:t>
            </a:r>
            <a:r>
              <a:rPr sz="28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taken</a:t>
            </a:r>
            <a:r>
              <a:rPr sz="28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before</a:t>
            </a:r>
            <a:r>
              <a:rPr sz="2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meal.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6591" y="947750"/>
            <a:ext cx="4311015" cy="13633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164590" marR="5080" indent="-1152525">
              <a:lnSpc>
                <a:spcPts val="5260"/>
              </a:lnSpc>
              <a:spcBef>
                <a:spcPts val="210"/>
              </a:spcBef>
            </a:pPr>
            <a:r>
              <a:rPr spc="-30" dirty="0"/>
              <a:t>6. </a:t>
            </a:r>
            <a:r>
              <a:rPr spc="-140" dirty="0"/>
              <a:t>ENVIROMENTAL </a:t>
            </a:r>
            <a:r>
              <a:rPr spc="-1315" dirty="0"/>
              <a:t> </a:t>
            </a:r>
            <a:r>
              <a:rPr spc="-5" dirty="0"/>
              <a:t>FACTORS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902004" y="2225497"/>
            <a:ext cx="7731759" cy="39274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indent="2540" algn="just">
              <a:lnSpc>
                <a:spcPct val="89000"/>
              </a:lnSpc>
              <a:spcBef>
                <a:spcPts val="485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personality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behavior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physician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may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influence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effect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drug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especially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7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drugs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are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intended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use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a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psychosomatic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disorders.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700" marR="6350" indent="2540" algn="just">
              <a:lnSpc>
                <a:spcPct val="90000"/>
              </a:lnSpc>
              <a:spcBef>
                <a:spcPts val="270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females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are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more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emotional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than</a:t>
            </a:r>
            <a:r>
              <a:rPr sz="2800" spc="6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male</a:t>
            </a:r>
            <a:r>
              <a:rPr sz="2800" spc="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required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less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dose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certain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drugs.</a:t>
            </a:r>
            <a:r>
              <a:rPr sz="2800" spc="7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Inert</a:t>
            </a:r>
            <a:r>
              <a:rPr sz="2800" spc="7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dosage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forms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called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placebos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resemble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actual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medicament in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physical properties are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known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produce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therapeutic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benefit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disease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like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angina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pectoris</a:t>
            </a:r>
            <a:r>
              <a:rPr sz="28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bronchial</a:t>
            </a:r>
            <a:r>
              <a:rPr sz="2800" spc="-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asthma.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5150" y="947750"/>
            <a:ext cx="4003675" cy="13633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024890" marR="5080" indent="-1012190">
              <a:lnSpc>
                <a:spcPts val="5260"/>
              </a:lnSpc>
              <a:spcBef>
                <a:spcPts val="210"/>
              </a:spcBef>
            </a:pPr>
            <a:r>
              <a:rPr spc="-30" dirty="0"/>
              <a:t>7.</a:t>
            </a:r>
            <a:r>
              <a:rPr spc="-10" dirty="0"/>
              <a:t> </a:t>
            </a:r>
            <a:r>
              <a:rPr spc="-5" dirty="0"/>
              <a:t>PRESENCE</a:t>
            </a:r>
            <a:r>
              <a:rPr spc="-200" dirty="0"/>
              <a:t> </a:t>
            </a:r>
            <a:r>
              <a:rPr spc="10" dirty="0"/>
              <a:t>OF </a:t>
            </a:r>
            <a:r>
              <a:rPr spc="-1310" dirty="0"/>
              <a:t> </a:t>
            </a:r>
            <a:r>
              <a:rPr spc="-10" dirty="0"/>
              <a:t>DISEASE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902004" y="2268169"/>
            <a:ext cx="7728584" cy="256413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just">
              <a:lnSpc>
                <a:spcPct val="99000"/>
              </a:lnSpc>
              <a:spcBef>
                <a:spcPts val="14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Drugs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like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barbiturates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chlorpromazine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may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produce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unusually prolonged effect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patient having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liver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cirrhosis.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Such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as,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streptomycin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produce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toxic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effect on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these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patient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their kidney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function is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not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working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properly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because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streptomycin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excreted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through</a:t>
            </a:r>
            <a:r>
              <a:rPr sz="28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kidney.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732" y="944702"/>
            <a:ext cx="3967479" cy="1369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8.</a:t>
            </a:r>
            <a:endParaRPr spc="-10" dirty="0"/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spc="-5" dirty="0"/>
              <a:t>ACCUMULATION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645972" y="2101859"/>
            <a:ext cx="7988934" cy="258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9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Some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drugs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produces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toxic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effect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if it is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repeatedly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administered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long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time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e.g.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digitalis,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emetine,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heavy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metals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because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these drugs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excreted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slowly.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28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occurs</a:t>
            </a:r>
            <a:r>
              <a:rPr sz="28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due</a:t>
            </a:r>
            <a:r>
              <a:rPr sz="2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accumulative</a:t>
            </a:r>
            <a:r>
              <a:rPr sz="2800" spc="-1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effect</a:t>
            </a:r>
            <a:r>
              <a:rPr sz="2800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drug.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4294" y="947750"/>
            <a:ext cx="2892425" cy="13633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530860" marR="5080" indent="-518160">
              <a:lnSpc>
                <a:spcPts val="5260"/>
              </a:lnSpc>
              <a:spcBef>
                <a:spcPts val="210"/>
              </a:spcBef>
            </a:pPr>
            <a:r>
              <a:rPr spc="-30" dirty="0"/>
              <a:t>9</a:t>
            </a:r>
            <a:r>
              <a:rPr spc="-5" dirty="0"/>
              <a:t>.</a:t>
            </a:r>
            <a:r>
              <a:rPr spc="-495" dirty="0"/>
              <a:t> </a:t>
            </a:r>
            <a:r>
              <a:rPr spc="-5" dirty="0"/>
              <a:t>AD</a:t>
            </a:r>
            <a:r>
              <a:rPr spc="-40" dirty="0"/>
              <a:t>D</a:t>
            </a:r>
            <a:r>
              <a:rPr spc="-10" dirty="0"/>
              <a:t>I</a:t>
            </a:r>
            <a:r>
              <a:rPr spc="-40" dirty="0"/>
              <a:t>T</a:t>
            </a:r>
            <a:r>
              <a:rPr spc="-10" dirty="0"/>
              <a:t>IVE  </a:t>
            </a:r>
            <a:r>
              <a:rPr spc="-5" dirty="0"/>
              <a:t>EFFECT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902004" y="2268169"/>
            <a:ext cx="7712075" cy="214058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2540" algn="just">
              <a:lnSpc>
                <a:spcPct val="98000"/>
              </a:lnSpc>
              <a:spcBef>
                <a:spcPts val="180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When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two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more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drugs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administered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together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equivalent to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sum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their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individual pharmacological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action,</a:t>
            </a:r>
            <a:r>
              <a:rPr sz="2800" spc="3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40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phenomenon</a:t>
            </a:r>
            <a:r>
              <a:rPr sz="2800" spc="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800" spc="4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called</a:t>
            </a:r>
            <a:r>
              <a:rPr sz="2800" spc="4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as</a:t>
            </a:r>
            <a:r>
              <a:rPr sz="2800" spc="4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additive</a:t>
            </a:r>
            <a:r>
              <a:rPr sz="2800" spc="409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effect.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700" marR="6350" algn="just">
              <a:lnSpc>
                <a:spcPts val="3340"/>
              </a:lnSpc>
              <a:spcBef>
                <a:spcPts val="12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E.g ephedrine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aminophylline in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treatment 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bronchial</a:t>
            </a:r>
            <a:r>
              <a:rPr sz="2800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ashtma.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2820" y="966038"/>
            <a:ext cx="2906395" cy="13633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23010" marR="5080" indent="-1210945">
              <a:lnSpc>
                <a:spcPts val="5260"/>
              </a:lnSpc>
              <a:spcBef>
                <a:spcPts val="210"/>
              </a:spcBef>
            </a:pPr>
            <a:r>
              <a:rPr spc="-5" dirty="0">
                <a:latin typeface="Arial MT"/>
                <a:cs typeface="Arial MT"/>
              </a:rPr>
              <a:t>SYN</a:t>
            </a:r>
            <a:r>
              <a:rPr spc="-20" dirty="0">
                <a:latin typeface="Arial MT"/>
                <a:cs typeface="Arial MT"/>
              </a:rPr>
              <a:t>E</a:t>
            </a:r>
            <a:r>
              <a:rPr spc="-5" dirty="0">
                <a:latin typeface="Arial MT"/>
                <a:cs typeface="Arial MT"/>
              </a:rPr>
              <a:t>R</a:t>
            </a:r>
            <a:r>
              <a:rPr spc="-20" dirty="0">
                <a:latin typeface="Arial MT"/>
                <a:cs typeface="Arial MT"/>
              </a:rPr>
              <a:t>G</a:t>
            </a:r>
            <a:r>
              <a:rPr spc="-5" dirty="0">
                <a:latin typeface="Arial MT"/>
                <a:cs typeface="Arial MT"/>
              </a:rPr>
              <a:t>IS  </a:t>
            </a:r>
            <a:r>
              <a:rPr spc="-5" dirty="0">
                <a:latin typeface="Arial MT"/>
                <a:cs typeface="Arial MT"/>
              </a:rPr>
              <a:t>M</a:t>
            </a:r>
            <a:endParaRPr spc="-5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16660" y="2265121"/>
            <a:ext cx="7808595" cy="257048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97790" marR="5080" indent="-85725" algn="just">
              <a:lnSpc>
                <a:spcPct val="99000"/>
              </a:lnSpc>
              <a:spcBef>
                <a:spcPts val="15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When desired therapeutic result needed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difficult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achieve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with single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drug at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that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time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two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or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more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drugs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are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used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combination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form for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increasing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their</a:t>
            </a:r>
            <a:r>
              <a:rPr sz="2800" spc="3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action</a:t>
            </a:r>
            <a:r>
              <a:rPr sz="2800" spc="3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2800" spc="4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phenomenon</a:t>
            </a:r>
            <a:r>
              <a:rPr sz="2800" spc="4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800" spc="434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called</a:t>
            </a:r>
            <a:r>
              <a:rPr sz="2800" spc="3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synergism.</a:t>
            </a:r>
            <a:r>
              <a:rPr sz="2800" spc="5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-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97790" marR="10160" algn="just">
              <a:lnSpc>
                <a:spcPts val="3340"/>
              </a:lnSpc>
              <a:spcBef>
                <a:spcPts val="145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E.g. procaine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adrenaline combination,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increase the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duration</a:t>
            </a:r>
            <a:r>
              <a:rPr sz="28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action</a:t>
            </a:r>
            <a:r>
              <a:rPr sz="2800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procaine.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4468" y="944702"/>
            <a:ext cx="3344545" cy="1353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5235"/>
              </a:lnSpc>
              <a:spcBef>
                <a:spcPts val="95"/>
              </a:spcBef>
            </a:pPr>
            <a:r>
              <a:rPr spc="-10" dirty="0"/>
              <a:t>10.</a:t>
            </a:r>
            <a:endParaRPr spc="-10" dirty="0"/>
          </a:p>
          <a:p>
            <a:pPr algn="ctr">
              <a:lnSpc>
                <a:spcPts val="5235"/>
              </a:lnSpc>
            </a:pPr>
            <a:r>
              <a:rPr spc="-5" dirty="0"/>
              <a:t>ANTOGONISM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902004" y="2213305"/>
            <a:ext cx="7733665" cy="39027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50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When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 action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one drug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opposed by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other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drug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same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physiological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system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known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drug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antagonism.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use of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antagonistic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response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drugs is valuable in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treatment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poisoning. E.g.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milk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magnesia is given in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acid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poisoning where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alkaline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effect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milk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magnesia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neutralise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the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effect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acid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poisoning.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When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adrenaline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acetylcholine are given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together, they neutralise the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effect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each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other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due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antagonism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because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adrenaline</a:t>
            </a:r>
            <a:r>
              <a:rPr sz="2800" spc="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800" spc="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vasoconstrictor</a:t>
            </a:r>
            <a:r>
              <a:rPr sz="2800" spc="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2800" spc="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acetylcholine</a:t>
            </a:r>
            <a:r>
              <a:rPr sz="2800" spc="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is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569417"/>
            <a:ext cx="169545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vasodilator.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6660" y="944702"/>
            <a:ext cx="3639185" cy="1372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11.</a:t>
            </a:r>
            <a:endParaRPr spc="-10" dirty="0"/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pc="-10" dirty="0"/>
              <a:t>IDIOSYNCRACY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92860" y="2265121"/>
            <a:ext cx="7724775" cy="28606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1590" marR="5080" indent="-9525" algn="just">
              <a:lnSpc>
                <a:spcPct val="99000"/>
              </a:lnSpc>
              <a:spcBef>
                <a:spcPts val="125"/>
              </a:spcBef>
            </a:pPr>
            <a:r>
              <a:rPr sz="2600" dirty="0">
                <a:latin typeface="Times New Roman" panose="02020603050405020304"/>
                <a:cs typeface="Times New Roman" panose="02020603050405020304"/>
              </a:rPr>
              <a:t>Idiosyncrasy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also called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as allergy. 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An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extraordinary 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response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drug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different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from</a:t>
            </a:r>
            <a:r>
              <a:rPr sz="2600" spc="6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its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 characteristic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pharmacological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action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called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15" dirty="0">
                <a:latin typeface="Times New Roman" panose="02020603050405020304"/>
                <a:cs typeface="Times New Roman" panose="02020603050405020304"/>
              </a:rPr>
              <a:t>idiosyncrasy.</a:t>
            </a: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94615" algn="just">
              <a:lnSpc>
                <a:spcPct val="100000"/>
              </a:lnSpc>
              <a:spcBef>
                <a:spcPts val="310"/>
              </a:spcBef>
            </a:pP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E.g.</a:t>
            </a:r>
            <a:r>
              <a:rPr sz="26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small</a:t>
            </a:r>
            <a:r>
              <a:rPr sz="2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quty.</a:t>
            </a:r>
            <a:r>
              <a:rPr sz="2600" spc="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6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aspirin</a:t>
            </a:r>
            <a:r>
              <a:rPr sz="26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may</a:t>
            </a:r>
            <a:r>
              <a:rPr sz="26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cause</a:t>
            </a:r>
            <a:r>
              <a:rPr sz="26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gastric</a:t>
            </a:r>
            <a:r>
              <a:rPr sz="26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hemorrhage.</a:t>
            </a: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21590" marR="7620" indent="-9525" algn="just">
              <a:lnSpc>
                <a:spcPts val="3100"/>
              </a:lnSpc>
              <a:spcBef>
                <a:spcPts val="410"/>
              </a:spcBef>
            </a:pP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E.g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some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 persons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are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sensitive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penicillin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sulphonamide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because</a:t>
            </a:r>
            <a:r>
              <a:rPr sz="26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they</a:t>
            </a:r>
            <a:r>
              <a:rPr sz="26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produce</a:t>
            </a:r>
            <a:r>
              <a:rPr sz="2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severe</a:t>
            </a:r>
            <a:r>
              <a:rPr sz="2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toxic</a:t>
            </a:r>
            <a:r>
              <a:rPr sz="2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effect.</a:t>
            </a:r>
            <a:endParaRPr sz="26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036" y="1301572"/>
            <a:ext cx="449326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b="1" spc="-2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b="1" spc="5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b="1" spc="-5" dirty="0">
                <a:latin typeface="Times New Roman" panose="02020603050405020304"/>
                <a:cs typeface="Times New Roman" panose="02020603050405020304"/>
              </a:rPr>
              <a:t>ODU</a:t>
            </a:r>
            <a:r>
              <a:rPr b="1" spc="15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b="1" spc="-5" dirty="0">
                <a:latin typeface="Times New Roman" panose="02020603050405020304"/>
                <a:cs typeface="Times New Roman" panose="02020603050405020304"/>
              </a:rPr>
              <a:t>TION</a:t>
            </a:r>
            <a:endParaRPr b="1" spc="-5" dirty="0"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728344" y="2249157"/>
            <a:ext cx="7685405" cy="34193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4504944" y="6233071"/>
            <a:ext cx="134620" cy="15367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900" spc="5" dirty="0">
                <a:latin typeface="Times New Roman" panose="02020603050405020304"/>
                <a:cs typeface="Times New Roman" panose="02020603050405020304"/>
              </a:rPr>
            </a:fld>
            <a:endParaRPr sz="9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1900" y="944702"/>
            <a:ext cx="2951480" cy="1353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5235"/>
              </a:lnSpc>
              <a:spcBef>
                <a:spcPts val="95"/>
              </a:spcBef>
            </a:pPr>
            <a:r>
              <a:rPr spc="-10" dirty="0"/>
              <a:t>12.</a:t>
            </a:r>
            <a:endParaRPr spc="-10" dirty="0"/>
          </a:p>
          <a:p>
            <a:pPr algn="ctr">
              <a:lnSpc>
                <a:spcPts val="5235"/>
              </a:lnSpc>
            </a:pPr>
            <a:r>
              <a:rPr spc="-5" dirty="0"/>
              <a:t>TOLERANCE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16660" y="2213305"/>
            <a:ext cx="7817484" cy="397002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97790" marR="5080" indent="-85725" algn="just">
              <a:lnSpc>
                <a:spcPct val="90000"/>
              </a:lnSpc>
              <a:spcBef>
                <a:spcPts val="450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When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unusually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large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dose of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 drug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is required 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elicit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an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affect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ordinarily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produced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by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normal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therapeutic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dose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the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drug,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phenomenon</a:t>
            </a:r>
            <a:r>
              <a:rPr sz="2800" spc="6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called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as drug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tolerance.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E.g.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smokers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tolerate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nicotine,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alcoholic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can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tolerate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large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quantity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alcohol.</a:t>
            </a:r>
            <a:r>
              <a:rPr sz="2800" spc="4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drug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tolerance</a:t>
            </a:r>
            <a:r>
              <a:rPr sz="2800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two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types: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97790" marR="12065" indent="-85725" algn="just">
              <a:lnSpc>
                <a:spcPts val="3000"/>
              </a:lnSpc>
              <a:spcBef>
                <a:spcPts val="330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True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tolerance,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which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is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produced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by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oral</a:t>
            </a:r>
            <a:r>
              <a:rPr sz="2800" spc="7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parenteral</a:t>
            </a:r>
            <a:r>
              <a:rPr sz="28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administration</a:t>
            </a:r>
            <a:r>
              <a:rPr sz="28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drug.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97790" marR="18415" indent="-79375" algn="just">
              <a:lnSpc>
                <a:spcPts val="3000"/>
              </a:lnSpc>
              <a:spcBef>
                <a:spcPts val="31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Pseudo tolerance,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which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produced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only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oral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route</a:t>
            </a:r>
            <a:r>
              <a:rPr sz="2800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-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administration.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988" y="944702"/>
            <a:ext cx="4038600" cy="1372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13.</a:t>
            </a:r>
            <a:endParaRPr spc="-10" dirty="0"/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pc="-5" dirty="0"/>
              <a:t>TACHYPHYLAXIS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16660" y="2262073"/>
            <a:ext cx="7821930" cy="38449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97790" marR="5080" indent="-85725" algn="just">
              <a:lnSpc>
                <a:spcPct val="99000"/>
              </a:lnSpc>
              <a:spcBef>
                <a:spcPts val="130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When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some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drugs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administered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repeatedly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at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short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intervals,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the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cell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receptors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get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blocked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up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pharmacological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response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that</a:t>
            </a:r>
            <a:r>
              <a:rPr sz="2800" spc="6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drug</a:t>
            </a:r>
            <a:r>
              <a:rPr sz="2800" spc="6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decreased.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decreased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response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cannot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reversed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by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increasing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the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dose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this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phenomenon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called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tachyphylaxis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acute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tolerance.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-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E.g.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ephedrine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given repeated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dose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at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short intervals in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treatment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bronchial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asthma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may produce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very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less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response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due</a:t>
            </a:r>
            <a:r>
              <a:rPr sz="28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tachyphylaxis.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2935" y="947750"/>
            <a:ext cx="3694429" cy="13633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292735" marR="5080" indent="-280670">
              <a:lnSpc>
                <a:spcPts val="5260"/>
              </a:lnSpc>
              <a:spcBef>
                <a:spcPts val="210"/>
              </a:spcBef>
            </a:pPr>
            <a:r>
              <a:rPr spc="-55" dirty="0"/>
              <a:t>14</a:t>
            </a:r>
            <a:r>
              <a:rPr spc="-5" dirty="0"/>
              <a:t>.</a:t>
            </a:r>
            <a:r>
              <a:rPr spc="-325" dirty="0"/>
              <a:t> </a:t>
            </a:r>
            <a:r>
              <a:rPr spc="-55" dirty="0"/>
              <a:t>M</a:t>
            </a:r>
            <a:r>
              <a:rPr spc="-60" dirty="0"/>
              <a:t>E</a:t>
            </a:r>
            <a:r>
              <a:rPr spc="-65" dirty="0"/>
              <a:t>T</a:t>
            </a:r>
            <a:r>
              <a:rPr spc="-55" dirty="0"/>
              <a:t>A</a:t>
            </a:r>
            <a:r>
              <a:rPr spc="-45" dirty="0"/>
              <a:t>B</a:t>
            </a:r>
            <a:r>
              <a:rPr spc="-65" dirty="0"/>
              <a:t>O</a:t>
            </a:r>
            <a:r>
              <a:rPr spc="-50" dirty="0"/>
              <a:t>L</a:t>
            </a:r>
            <a:r>
              <a:rPr spc="-55" dirty="0"/>
              <a:t>I</a:t>
            </a:r>
            <a:r>
              <a:rPr spc="-5" dirty="0"/>
              <a:t>C  </a:t>
            </a:r>
            <a:r>
              <a:rPr spc="-10" dirty="0"/>
              <a:t>DISTURANCE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902004" y="2268169"/>
            <a:ext cx="7726680" cy="30276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ct val="98000"/>
              </a:lnSpc>
              <a:spcBef>
                <a:spcPts val="180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Changes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water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electrolyte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balance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&amp;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acid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base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balance,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body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temperature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other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physiological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factor</a:t>
            </a:r>
            <a:r>
              <a:rPr sz="2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may</a:t>
            </a:r>
            <a:r>
              <a:rPr sz="2800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modify</a:t>
            </a:r>
            <a:r>
              <a:rPr sz="28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effect</a:t>
            </a:r>
            <a:r>
              <a:rPr sz="2800" spc="-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drug.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700" marR="10160" indent="97155" algn="just">
              <a:lnSpc>
                <a:spcPct val="100000"/>
              </a:lnSpc>
              <a:spcBef>
                <a:spcPts val="305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E.g.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salicylates reduce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body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temperature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only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case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individual has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rise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body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temperature. They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have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no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antipyretic effect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if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body temperature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normal.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0060" y="4025265"/>
            <a:ext cx="1788795" cy="42545"/>
          </a:xfrm>
          <a:custGeom>
            <a:avLst/>
            <a:gdLst/>
            <a:ahLst/>
            <a:cxnLst/>
            <a:rect l="l" t="t" r="r" b="b"/>
            <a:pathLst>
              <a:path w="1788795" h="42545">
                <a:moveTo>
                  <a:pt x="1788794" y="0"/>
                </a:moveTo>
                <a:lnTo>
                  <a:pt x="0" y="0"/>
                </a:lnTo>
                <a:lnTo>
                  <a:pt x="0" y="42544"/>
                </a:lnTo>
                <a:lnTo>
                  <a:pt x="1788794" y="42544"/>
                </a:lnTo>
                <a:lnTo>
                  <a:pt x="1788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796790" y="5424804"/>
            <a:ext cx="1788795" cy="42545"/>
          </a:xfrm>
          <a:custGeom>
            <a:avLst/>
            <a:gdLst/>
            <a:ahLst/>
            <a:cxnLst/>
            <a:rect l="l" t="t" r="r" b="b"/>
            <a:pathLst>
              <a:path w="1788795" h="42545">
                <a:moveTo>
                  <a:pt x="1788794" y="0"/>
                </a:moveTo>
                <a:lnTo>
                  <a:pt x="0" y="0"/>
                </a:lnTo>
                <a:lnTo>
                  <a:pt x="0" y="42545"/>
                </a:lnTo>
                <a:lnTo>
                  <a:pt x="1788794" y="42545"/>
                </a:lnTo>
                <a:lnTo>
                  <a:pt x="1788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51484" y="1078814"/>
            <a:ext cx="46450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rebuchet MS" panose="020B0603020202020204"/>
                <a:cs typeface="Trebuchet MS" panose="020B0603020202020204"/>
              </a:rPr>
              <a:t>Calculations</a:t>
            </a:r>
            <a:r>
              <a:rPr sz="3600" b="1" spc="-14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600" b="1" spc="-15" dirty="0">
                <a:latin typeface="Trebuchet MS" panose="020B0603020202020204"/>
                <a:cs typeface="Trebuchet MS" panose="020B0603020202020204"/>
              </a:rPr>
              <a:t>of</a:t>
            </a:r>
            <a:r>
              <a:rPr sz="3600" b="1" spc="-8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600" b="1" dirty="0">
                <a:latin typeface="Trebuchet MS" panose="020B0603020202020204"/>
                <a:cs typeface="Trebuchet MS" panose="020B0603020202020204"/>
              </a:rPr>
              <a:t>doses-</a:t>
            </a:r>
            <a:endParaRPr sz="3600">
              <a:latin typeface="Trebuchet MS" panose="020B0603020202020204"/>
              <a:cs typeface="Trebuchet MS" panose="020B0603020202020204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5" name="object 5"/>
          <p:cNvSpPr txBox="1"/>
          <p:nvPr/>
        </p:nvSpPr>
        <p:spPr>
          <a:xfrm>
            <a:off x="645972" y="2651008"/>
            <a:ext cx="4561840" cy="144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000"/>
              </a:lnSpc>
              <a:spcBef>
                <a:spcPts val="95"/>
              </a:spcBef>
            </a:pPr>
            <a:r>
              <a:rPr sz="2800" b="1" spc="-5" dirty="0">
                <a:latin typeface="Georgia" panose="02040502050405020303"/>
                <a:cs typeface="Georgia" panose="02040502050405020303"/>
              </a:rPr>
              <a:t>1</a:t>
            </a:r>
            <a:r>
              <a:rPr sz="2800" b="1" dirty="0">
                <a:latin typeface="Georgia" panose="02040502050405020303"/>
                <a:cs typeface="Georgia" panose="02040502050405020303"/>
              </a:rPr>
              <a:t>.</a:t>
            </a:r>
            <a:r>
              <a:rPr sz="2800" b="1" spc="-5" dirty="0">
                <a:latin typeface="Georgia" panose="02040502050405020303"/>
                <a:cs typeface="Georgia" panose="02040502050405020303"/>
              </a:rPr>
              <a:t>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b="1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b="1" spc="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b="1" spc="-25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5" dirty="0">
                <a:latin typeface="Times New Roman" panose="02020603050405020304"/>
                <a:cs typeface="Times New Roman" panose="02020603050405020304"/>
              </a:rPr>
              <a:t>pr</a:t>
            </a:r>
            <a:r>
              <a:rPr sz="2800" b="1" spc="-15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b="1" spc="5" dirty="0">
                <a:latin typeface="Times New Roman" panose="02020603050405020304"/>
                <a:cs typeface="Times New Roman" panose="02020603050405020304"/>
              </a:rPr>
              <a:t>po</a:t>
            </a:r>
            <a:r>
              <a:rPr sz="2800" b="1" spc="-2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800" b="1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800" b="1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b="1" spc="-2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800" b="1" spc="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te</a:t>
            </a:r>
            <a:r>
              <a:rPr sz="2800" b="1" spc="-1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b="1" spc="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b="1" spc="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e: 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Young’s</a:t>
            </a:r>
            <a:r>
              <a:rPr sz="2800" b="1" spc="-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5" dirty="0">
                <a:latin typeface="Times New Roman" panose="02020603050405020304"/>
                <a:cs typeface="Times New Roman" panose="02020603050405020304"/>
              </a:rPr>
              <a:t>formula-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43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2800" spc="-2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3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8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35" dirty="0">
                <a:latin typeface="Times New Roman" panose="02020603050405020304"/>
                <a:cs typeface="Times New Roman" panose="02020603050405020304"/>
              </a:rPr>
              <a:t>y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ears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2117" y="3643325"/>
            <a:ext cx="156146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800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972" y="4071757"/>
            <a:ext cx="6124575" cy="142494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82215">
              <a:lnSpc>
                <a:spcPct val="100000"/>
              </a:lnSpc>
              <a:spcBef>
                <a:spcPts val="435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Age</a:t>
            </a:r>
            <a:r>
              <a:rPr sz="28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spc="-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years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+</a:t>
            </a:r>
            <a:r>
              <a:rPr sz="2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12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b="1" spc="-15" dirty="0">
                <a:latin typeface="Times New Roman" panose="02020603050405020304"/>
                <a:cs typeface="Times New Roman" panose="02020603050405020304"/>
              </a:rPr>
              <a:t>Dilli</a:t>
            </a:r>
            <a:r>
              <a:rPr sz="2800" b="1" spc="-2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800" b="1" spc="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800" b="1" spc="-25" dirty="0">
                <a:latin typeface="Times New Roman" panose="02020603050405020304"/>
                <a:cs typeface="Times New Roman" panose="02020603050405020304"/>
              </a:rPr>
              <a:t>’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b="1" spc="-1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spc="-25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800" b="1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b="1" spc="-35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800" b="1" spc="-25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800" b="1" spc="-1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b="1" spc="2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-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1790065">
              <a:lnSpc>
                <a:spcPct val="100000"/>
              </a:lnSpc>
              <a:spcBef>
                <a:spcPts val="265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-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2800" spc="-3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8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35" dirty="0">
                <a:latin typeface="Times New Roman" panose="02020603050405020304"/>
                <a:cs typeface="Times New Roman" panose="02020603050405020304"/>
              </a:rPr>
              <a:t>y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ears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42784" y="5046040"/>
            <a:ext cx="83756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u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5473090"/>
            <a:ext cx="68008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12053" y="590753"/>
            <a:ext cx="441959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latin typeface="Georgia" panose="02040502050405020303"/>
                <a:cs typeface="Georgia" panose="02040502050405020303"/>
              </a:rPr>
              <a:t>20</a:t>
            </a:r>
            <a:endParaRPr sz="2800">
              <a:latin typeface="Georgia" panose="02040502050405020303"/>
              <a:cs typeface="Georgia" panose="02040502050405020303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1484" y="1091006"/>
            <a:ext cx="70872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Doses</a:t>
            </a:r>
            <a:r>
              <a:rPr sz="36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proportionate</a:t>
            </a:r>
            <a:r>
              <a:rPr sz="3600" b="1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600" b="1" spc="-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 spc="-10" dirty="0">
                <a:latin typeface="Times New Roman" panose="02020603050405020304"/>
                <a:cs typeface="Times New Roman" panose="02020603050405020304"/>
              </a:rPr>
              <a:t>body</a:t>
            </a:r>
            <a:r>
              <a:rPr sz="3600" b="1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weight: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645972" y="3188919"/>
            <a:ext cx="258953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800" b="1" spc="5" dirty="0">
                <a:latin typeface="Times New Roman" panose="02020603050405020304"/>
                <a:cs typeface="Times New Roman" panose="02020603050405020304"/>
              </a:rPr>
              <a:t>la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b="1" spc="-50" dirty="0">
                <a:latin typeface="Times New Roman" panose="02020603050405020304"/>
                <a:cs typeface="Times New Roman" panose="02020603050405020304"/>
              </a:rPr>
              <a:t>k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’s</a:t>
            </a:r>
            <a:r>
              <a:rPr sz="2800" b="1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800" b="1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b="1" spc="-35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ul</a:t>
            </a:r>
            <a:r>
              <a:rPr sz="2800" b="1" spc="2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b="1" dirty="0">
                <a:latin typeface="Times New Roman" panose="02020603050405020304"/>
                <a:cs typeface="Times New Roman" panose="02020603050405020304"/>
              </a:rPr>
              <a:t>-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972" y="4080901"/>
            <a:ext cx="5462905" cy="9525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Dose</a:t>
            </a:r>
            <a:r>
              <a:rPr sz="28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8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child</a:t>
            </a:r>
            <a:r>
              <a:rPr sz="2800" spc="-1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=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child’s</a:t>
            </a:r>
            <a:r>
              <a:rPr sz="2800" u="heavy" spc="-13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weight</a:t>
            </a:r>
            <a:r>
              <a:rPr sz="2800" u="heavy" spc="-12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in</a:t>
            </a:r>
            <a:r>
              <a:rPr sz="2800" u="heavy" spc="-4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Kg</a:t>
            </a:r>
            <a:r>
              <a:rPr sz="2800" spc="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4018915">
              <a:lnSpc>
                <a:spcPct val="100000"/>
              </a:lnSpc>
              <a:spcBef>
                <a:spcPts val="290"/>
              </a:spcBef>
            </a:pPr>
            <a:r>
              <a:rPr sz="2800" spc="15" dirty="0">
                <a:latin typeface="Times New Roman" panose="02020603050405020304"/>
                <a:cs typeface="Times New Roman" panose="02020603050405020304"/>
              </a:rPr>
              <a:t>70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8066" y="4116146"/>
            <a:ext cx="157035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Adult</a:t>
            </a:r>
            <a:r>
              <a:rPr sz="2800" spc="-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dose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7580" y="1091006"/>
            <a:ext cx="70980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Doses</a:t>
            </a:r>
            <a:r>
              <a:rPr sz="36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proportionate</a:t>
            </a:r>
            <a:r>
              <a:rPr sz="3600" b="1" spc="-1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3600" b="1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 spc="-5" dirty="0">
                <a:latin typeface="Times New Roman" panose="02020603050405020304"/>
                <a:cs typeface="Times New Roman" panose="02020603050405020304"/>
              </a:rPr>
              <a:t>surface</a:t>
            </a:r>
            <a:r>
              <a:rPr sz="3600" b="1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3600" b="1" dirty="0">
                <a:latin typeface="Times New Roman" panose="02020603050405020304"/>
                <a:cs typeface="Times New Roman" panose="02020603050405020304"/>
              </a:rPr>
              <a:t>area:</a:t>
            </a:r>
            <a:endParaRPr sz="36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645972" y="3147578"/>
            <a:ext cx="7454265" cy="9525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Percentage</a:t>
            </a:r>
            <a:r>
              <a:rPr sz="2800" spc="-1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adult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dose=</a:t>
            </a:r>
            <a:r>
              <a:rPr sz="28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Surface</a:t>
            </a:r>
            <a:r>
              <a:rPr sz="2800" u="heavy" spc="-9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area</a:t>
            </a:r>
            <a:r>
              <a:rPr sz="2800" u="heavy" spc="-50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 panose="02020603050405020304"/>
                <a:cs typeface="Times New Roman" panose="02020603050405020304"/>
              </a:rPr>
              <a:t> child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.</a:t>
            </a:r>
            <a:r>
              <a:rPr sz="2800" spc="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100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3838575">
              <a:lnSpc>
                <a:spcPct val="100000"/>
              </a:lnSpc>
              <a:spcBef>
                <a:spcPts val="290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Surface</a:t>
            </a:r>
            <a:r>
              <a:rPr sz="28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area</a:t>
            </a:r>
            <a:r>
              <a:rPr sz="28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-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adult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412115" marR="5080" indent="-400050">
              <a:lnSpc>
                <a:spcPts val="5260"/>
              </a:lnSpc>
              <a:spcBef>
                <a:spcPts val="210"/>
              </a:spcBef>
            </a:pPr>
            <a:r>
              <a:rPr spc="-120" dirty="0"/>
              <a:t>v</a:t>
            </a:r>
            <a:r>
              <a:rPr spc="-155" dirty="0"/>
              <a:t>e</a:t>
            </a:r>
            <a:r>
              <a:rPr spc="-45" dirty="0"/>
              <a:t>t</a:t>
            </a:r>
            <a:r>
              <a:rPr spc="-125" dirty="0"/>
              <a:t>e</a:t>
            </a:r>
            <a:r>
              <a:rPr spc="-95" dirty="0"/>
              <a:t>r</a:t>
            </a:r>
            <a:r>
              <a:rPr spc="-55" dirty="0"/>
              <a:t>i</a:t>
            </a:r>
            <a:r>
              <a:rPr spc="-125" dirty="0"/>
              <a:t>na</a:t>
            </a:r>
            <a:r>
              <a:rPr spc="-80" dirty="0"/>
              <a:t>r</a:t>
            </a:r>
            <a:r>
              <a:rPr spc="-100" dirty="0"/>
              <a:t>y  </a:t>
            </a:r>
            <a:r>
              <a:rPr dirty="0"/>
              <a:t>doses.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16660" y="2098812"/>
            <a:ext cx="7818120" cy="258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 marR="5080" indent="-85725" algn="just">
              <a:lnSpc>
                <a:spcPct val="150000"/>
              </a:lnSpc>
              <a:spcBef>
                <a:spcPts val="95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2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dose</a:t>
            </a:r>
            <a:r>
              <a:rPr sz="2800" spc="2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required</a:t>
            </a:r>
            <a:r>
              <a:rPr sz="2800" spc="3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for</a:t>
            </a:r>
            <a:r>
              <a:rPr sz="2800" spc="3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animals</a:t>
            </a:r>
            <a:r>
              <a:rPr sz="2800" spc="32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are</a:t>
            </a:r>
            <a:r>
              <a:rPr sz="2800" spc="3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more</a:t>
            </a:r>
            <a:r>
              <a:rPr sz="2800" spc="3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800" spc="3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800" spc="3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higher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comparison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human beings just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because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body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weight,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size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etc.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Therefore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it’s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very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important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for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supply</a:t>
            </a:r>
            <a:r>
              <a:rPr sz="2800" spc="-1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8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correct</a:t>
            </a:r>
            <a:r>
              <a:rPr sz="28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dose.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9876" y="966038"/>
            <a:ext cx="7525384" cy="134493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915285" marR="5080" indent="-2903220">
              <a:lnSpc>
                <a:spcPts val="5110"/>
              </a:lnSpc>
              <a:spcBef>
                <a:spcPts val="365"/>
              </a:spcBef>
            </a:pPr>
            <a:r>
              <a:rPr spc="-5" dirty="0">
                <a:latin typeface="Arial MT"/>
                <a:cs typeface="Arial MT"/>
              </a:rPr>
              <a:t>Factors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affecting</a:t>
            </a:r>
            <a:r>
              <a:rPr spc="-11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on</a:t>
            </a:r>
            <a:r>
              <a:rPr spc="2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veterinary </a:t>
            </a:r>
            <a:r>
              <a:rPr spc="-120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do</a:t>
            </a:r>
            <a:r>
              <a:rPr dirty="0">
                <a:latin typeface="Arial MT"/>
                <a:cs typeface="Arial MT"/>
              </a:rPr>
              <a:t>ses</a:t>
            </a:r>
            <a:r>
              <a:rPr dirty="0"/>
              <a:t>.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1408" y="2238120"/>
          <a:ext cx="8220709" cy="3705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0075"/>
              </a:tblGrid>
              <a:tr h="369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287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6094730" algn="l"/>
                        </a:tabLst>
                      </a:pP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2.</a:t>
                      </a:r>
                      <a:r>
                        <a:rPr sz="1800" spc="-4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Sex	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12.</a:t>
                      </a:r>
                      <a:r>
                        <a:rPr sz="1800" spc="-7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Character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of</a:t>
                      </a:r>
                      <a:r>
                        <a:rPr sz="1800" spc="-8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drug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36878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-40" dirty="0">
                          <a:latin typeface="Times New Roman" panose="02020603050405020304"/>
                          <a:cs typeface="Times New Roman" panose="02020603050405020304"/>
                        </a:rPr>
                        <a:t>3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8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0" dirty="0">
                          <a:latin typeface="Times New Roman" panose="02020603050405020304"/>
                          <a:cs typeface="Times New Roman" panose="02020603050405020304"/>
                        </a:rPr>
                        <a:t>B</a:t>
                      </a:r>
                      <a:r>
                        <a:rPr sz="1800" spc="-4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d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y</a:t>
                      </a:r>
                      <a:r>
                        <a:rPr sz="1800" spc="-17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45" dirty="0">
                          <a:latin typeface="Times New Roman" panose="02020603050405020304"/>
                          <a:cs typeface="Times New Roman" panose="02020603050405020304"/>
                        </a:rPr>
                        <a:t>W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-40" dirty="0">
                          <a:latin typeface="Times New Roman" panose="02020603050405020304"/>
                          <a:cs typeface="Times New Roman" panose="02020603050405020304"/>
                        </a:rPr>
                        <a:t>g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h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B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R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u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te</a:t>
                      </a:r>
                      <a:r>
                        <a:rPr sz="1800" spc="-7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f</a:t>
                      </a:r>
                      <a:r>
                        <a:rPr sz="1800" spc="-2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d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istr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36884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5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8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45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spc="9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f</a:t>
                      </a:r>
                      <a:r>
                        <a:rPr sz="1800" spc="-23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5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d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-25" dirty="0">
                          <a:latin typeface="Times New Roman" panose="02020603050405020304"/>
                          <a:cs typeface="Times New Roman" panose="02020603050405020304"/>
                        </a:rPr>
                        <a:t>s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r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ti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B"/>
                    </a:solidFill>
                  </a:tcPr>
                </a:tc>
              </a:tr>
              <a:tr h="37219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6.</a:t>
                      </a:r>
                      <a:r>
                        <a:rPr sz="1800" spc="-5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Environmental</a:t>
                      </a:r>
                      <a:r>
                        <a:rPr sz="1800" spc="-10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Factors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37030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7.</a:t>
                      </a:r>
                      <a:r>
                        <a:rPr sz="1800" spc="-9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Habit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B"/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8.</a:t>
                      </a:r>
                      <a:r>
                        <a:rPr sz="1800" spc="-5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Rate</a:t>
                      </a:r>
                      <a:r>
                        <a:rPr sz="1800" spc="-4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of</a:t>
                      </a:r>
                      <a:r>
                        <a:rPr sz="1800" spc="-5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elimination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6034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37049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9.</a:t>
                      </a:r>
                      <a:r>
                        <a:rPr sz="1800" spc="-10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Effect</a:t>
                      </a:r>
                      <a:r>
                        <a:rPr sz="1800" spc="4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of</a:t>
                      </a:r>
                      <a:r>
                        <a:rPr sz="1800" spc="-10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drug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73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B"/>
                    </a:solidFill>
                  </a:tcPr>
                </a:tc>
              </a:tr>
              <a:tr h="3644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6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P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u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r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p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se</a:t>
                      </a:r>
                      <a:r>
                        <a:rPr sz="1800" spc="-12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f</a:t>
                      </a:r>
                      <a:r>
                        <a:rPr sz="1800" spc="-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d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ic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6034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1114425"/>
            <a:chOff x="0" y="0"/>
            <a:chExt cx="9144000" cy="1114425"/>
          </a:xfrm>
        </p:grpSpPr>
        <p:sp>
          <p:nvSpPr>
            <p:cNvPr id="3" name="object 3"/>
            <p:cNvSpPr/>
            <p:nvPr/>
          </p:nvSpPr>
          <p:spPr>
            <a:xfrm>
              <a:off x="0" y="398779"/>
              <a:ext cx="5410200" cy="52069"/>
            </a:xfrm>
            <a:custGeom>
              <a:avLst/>
              <a:gdLst/>
              <a:ahLst/>
              <a:cxnLst/>
              <a:rect l="l" t="t" r="r" b="b"/>
              <a:pathLst>
                <a:path w="5410200" h="52070">
                  <a:moveTo>
                    <a:pt x="5410200" y="0"/>
                  </a:moveTo>
                  <a:lnTo>
                    <a:pt x="0" y="0"/>
                  </a:lnTo>
                  <a:lnTo>
                    <a:pt x="0" y="52070"/>
                  </a:lnTo>
                  <a:lnTo>
                    <a:pt x="5410200" y="52070"/>
                  </a:lnTo>
                  <a:lnTo>
                    <a:pt x="5410200" y="0"/>
                  </a:lnTo>
                  <a:close/>
                </a:path>
              </a:pathLst>
            </a:custGeom>
            <a:solidFill>
              <a:srgbClr val="438085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410200" y="398779"/>
              <a:ext cx="3733800" cy="52069"/>
            </a:xfrm>
            <a:custGeom>
              <a:avLst/>
              <a:gdLst/>
              <a:ahLst/>
              <a:cxnLst/>
              <a:rect l="l" t="t" r="r" b="b"/>
              <a:pathLst>
                <a:path w="3733800" h="52070">
                  <a:moveTo>
                    <a:pt x="3733800" y="0"/>
                  </a:moveTo>
                  <a:lnTo>
                    <a:pt x="0" y="0"/>
                  </a:lnTo>
                  <a:lnTo>
                    <a:pt x="0" y="52070"/>
                  </a:lnTo>
                  <a:lnTo>
                    <a:pt x="3733800" y="52070"/>
                  </a:lnTo>
                  <a:lnTo>
                    <a:pt x="3733800" y="0"/>
                  </a:lnTo>
                  <a:close/>
                </a:path>
              </a:pathLst>
            </a:custGeom>
            <a:solidFill>
              <a:srgbClr val="4380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307340"/>
            </a:xfrm>
            <a:custGeom>
              <a:avLst/>
              <a:gdLst/>
              <a:ahLst/>
              <a:cxnLst/>
              <a:rect l="l" t="t" r="r" b="b"/>
              <a:pathLst>
                <a:path w="9144000" h="307340">
                  <a:moveTo>
                    <a:pt x="9144000" y="0"/>
                  </a:moveTo>
                  <a:lnTo>
                    <a:pt x="0" y="0"/>
                  </a:lnTo>
                  <a:lnTo>
                    <a:pt x="0" y="307340"/>
                  </a:lnTo>
                  <a:lnTo>
                    <a:pt x="9144000" y="30734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2445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0" y="307340"/>
              <a:ext cx="9144000" cy="91440"/>
            </a:xfrm>
            <a:custGeom>
              <a:avLst/>
              <a:gdLst/>
              <a:ahLst/>
              <a:cxnLst/>
              <a:rect l="l" t="t" r="r" b="b"/>
              <a:pathLst>
                <a:path w="9144000" h="91439">
                  <a:moveTo>
                    <a:pt x="914400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9144000" y="9144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380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410200" y="438784"/>
              <a:ext cx="3733800" cy="179705"/>
            </a:xfrm>
            <a:custGeom>
              <a:avLst/>
              <a:gdLst/>
              <a:ahLst/>
              <a:cxnLst/>
              <a:rect l="l" t="t" r="r" b="b"/>
              <a:pathLst>
                <a:path w="3733800" h="179704">
                  <a:moveTo>
                    <a:pt x="3733800" y="0"/>
                  </a:moveTo>
                  <a:lnTo>
                    <a:pt x="0" y="0"/>
                  </a:lnTo>
                  <a:lnTo>
                    <a:pt x="0" y="179704"/>
                  </a:lnTo>
                  <a:lnTo>
                    <a:pt x="3733800" y="179704"/>
                  </a:lnTo>
                  <a:lnTo>
                    <a:pt x="3733800" y="0"/>
                  </a:lnTo>
                  <a:close/>
                </a:path>
              </a:pathLst>
            </a:custGeom>
            <a:solidFill>
              <a:srgbClr val="438085">
                <a:alpha val="50195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407025" y="496569"/>
              <a:ext cx="3566160" cy="128270"/>
            </a:xfrm>
            <a:custGeom>
              <a:avLst/>
              <a:gdLst/>
              <a:ahLst/>
              <a:cxnLst/>
              <a:rect l="l" t="t" r="r" b="b"/>
              <a:pathLst>
                <a:path w="3566159" h="128270">
                  <a:moveTo>
                    <a:pt x="3061334" y="0"/>
                  </a:moveTo>
                  <a:lnTo>
                    <a:pt x="1904" y="0"/>
                  </a:lnTo>
                  <a:lnTo>
                    <a:pt x="0" y="2539"/>
                  </a:lnTo>
                  <a:lnTo>
                    <a:pt x="0" y="25400"/>
                  </a:lnTo>
                  <a:lnTo>
                    <a:pt x="1904" y="27939"/>
                  </a:lnTo>
                  <a:lnTo>
                    <a:pt x="3061334" y="27939"/>
                  </a:lnTo>
                  <a:lnTo>
                    <a:pt x="3063240" y="25400"/>
                  </a:lnTo>
                  <a:lnTo>
                    <a:pt x="3063240" y="2539"/>
                  </a:lnTo>
                  <a:lnTo>
                    <a:pt x="3061334" y="0"/>
                  </a:lnTo>
                  <a:close/>
                </a:path>
                <a:path w="3566159" h="128270">
                  <a:moveTo>
                    <a:pt x="3563620" y="91439"/>
                  </a:moveTo>
                  <a:lnTo>
                    <a:pt x="1968500" y="91439"/>
                  </a:lnTo>
                  <a:lnTo>
                    <a:pt x="1965959" y="93979"/>
                  </a:lnTo>
                  <a:lnTo>
                    <a:pt x="1965959" y="125094"/>
                  </a:lnTo>
                  <a:lnTo>
                    <a:pt x="1968500" y="128269"/>
                  </a:lnTo>
                  <a:lnTo>
                    <a:pt x="3563620" y="128269"/>
                  </a:lnTo>
                  <a:lnTo>
                    <a:pt x="3566159" y="125094"/>
                  </a:lnTo>
                  <a:lnTo>
                    <a:pt x="3566159" y="93979"/>
                  </a:lnTo>
                  <a:lnTo>
                    <a:pt x="3563620" y="914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043035" y="0"/>
              <a:ext cx="99695" cy="618490"/>
            </a:xfrm>
            <a:custGeom>
              <a:avLst/>
              <a:gdLst/>
              <a:ahLst/>
              <a:cxnLst/>
              <a:rect l="l" t="t" r="r" b="b"/>
              <a:pathLst>
                <a:path w="99695" h="618490">
                  <a:moveTo>
                    <a:pt x="27305" y="0"/>
                  </a:moveTo>
                  <a:lnTo>
                    <a:pt x="0" y="0"/>
                  </a:lnTo>
                  <a:lnTo>
                    <a:pt x="0" y="618490"/>
                  </a:lnTo>
                  <a:lnTo>
                    <a:pt x="27305" y="618490"/>
                  </a:lnTo>
                  <a:lnTo>
                    <a:pt x="27305" y="0"/>
                  </a:lnTo>
                  <a:close/>
                </a:path>
                <a:path w="99695" h="618490">
                  <a:moveTo>
                    <a:pt x="99695" y="0"/>
                  </a:moveTo>
                  <a:lnTo>
                    <a:pt x="42545" y="0"/>
                  </a:lnTo>
                  <a:lnTo>
                    <a:pt x="42545" y="618490"/>
                  </a:lnTo>
                  <a:lnTo>
                    <a:pt x="99695" y="618490"/>
                  </a:lnTo>
                  <a:lnTo>
                    <a:pt x="99695" y="0"/>
                  </a:lnTo>
                  <a:close/>
                </a:path>
              </a:pathLst>
            </a:custGeom>
            <a:solidFill>
              <a:srgbClr val="FFFFFF">
                <a:alpha val="6509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9024619" y="0"/>
              <a:ext cx="8890" cy="618490"/>
            </a:xfrm>
            <a:custGeom>
              <a:avLst/>
              <a:gdLst/>
              <a:ahLst/>
              <a:cxnLst/>
              <a:rect l="l" t="t" r="r" b="b"/>
              <a:pathLst>
                <a:path w="8890" h="618490">
                  <a:moveTo>
                    <a:pt x="8890" y="0"/>
                  </a:moveTo>
                  <a:lnTo>
                    <a:pt x="0" y="0"/>
                  </a:lnTo>
                  <a:lnTo>
                    <a:pt x="0" y="618489"/>
                  </a:lnTo>
                  <a:lnTo>
                    <a:pt x="8890" y="618489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8976359" y="0"/>
              <a:ext cx="27305" cy="618490"/>
            </a:xfrm>
            <a:custGeom>
              <a:avLst/>
              <a:gdLst/>
              <a:ahLst/>
              <a:cxnLst/>
              <a:rect l="l" t="t" r="r" b="b"/>
              <a:pathLst>
                <a:path w="27304" h="618490">
                  <a:moveTo>
                    <a:pt x="27304" y="0"/>
                  </a:moveTo>
                  <a:lnTo>
                    <a:pt x="0" y="0"/>
                  </a:lnTo>
                  <a:lnTo>
                    <a:pt x="0" y="618489"/>
                  </a:lnTo>
                  <a:lnTo>
                    <a:pt x="27304" y="618489"/>
                  </a:lnTo>
                  <a:lnTo>
                    <a:pt x="27304" y="0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8915400" y="0"/>
              <a:ext cx="54610" cy="585470"/>
            </a:xfrm>
            <a:custGeom>
              <a:avLst/>
              <a:gdLst/>
              <a:ahLst/>
              <a:cxnLst/>
              <a:rect l="l" t="t" r="r" b="b"/>
              <a:pathLst>
                <a:path w="54609" h="585470">
                  <a:moveTo>
                    <a:pt x="54609" y="0"/>
                  </a:moveTo>
                  <a:lnTo>
                    <a:pt x="0" y="0"/>
                  </a:lnTo>
                  <a:lnTo>
                    <a:pt x="0" y="585470"/>
                  </a:lnTo>
                  <a:lnTo>
                    <a:pt x="54609" y="585470"/>
                  </a:lnTo>
                  <a:lnTo>
                    <a:pt x="54609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8872219" y="0"/>
              <a:ext cx="8890" cy="585470"/>
            </a:xfrm>
            <a:custGeom>
              <a:avLst/>
              <a:gdLst/>
              <a:ahLst/>
              <a:cxnLst/>
              <a:rect l="l" t="t" r="r" b="b"/>
              <a:pathLst>
                <a:path w="8890" h="585470">
                  <a:moveTo>
                    <a:pt x="8890" y="0"/>
                  </a:moveTo>
                  <a:lnTo>
                    <a:pt x="0" y="0"/>
                  </a:lnTo>
                  <a:lnTo>
                    <a:pt x="0" y="585470"/>
                  </a:lnTo>
                  <a:lnTo>
                    <a:pt x="8890" y="585470"/>
                  </a:lnTo>
                  <a:lnTo>
                    <a:pt x="8890" y="0"/>
                  </a:lnTo>
                  <a:close/>
                </a:path>
              </a:pathLst>
            </a:custGeom>
            <a:solidFill>
              <a:srgbClr val="FFFFFF">
                <a:alpha val="30195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4" name="object 1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816225" y="2216023"/>
            <a:ext cx="5798184" cy="3218179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6744" y="2231772"/>
            <a:ext cx="8098790" cy="3823970"/>
            <a:chOff x="626744" y="2231772"/>
            <a:chExt cx="8098790" cy="38239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626744" y="2231772"/>
              <a:ext cx="8098790" cy="382358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989" y="2245359"/>
              <a:ext cx="7995284" cy="374713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80084" y="2244090"/>
              <a:ext cx="8004175" cy="3755390"/>
            </a:xfrm>
            <a:custGeom>
              <a:avLst/>
              <a:gdLst/>
              <a:ahLst/>
              <a:cxnLst/>
              <a:rect l="l" t="t" r="r" b="b"/>
              <a:pathLst>
                <a:path w="8004175" h="3755390">
                  <a:moveTo>
                    <a:pt x="0" y="3755389"/>
                  </a:moveTo>
                  <a:lnTo>
                    <a:pt x="8004175" y="3755389"/>
                  </a:lnTo>
                  <a:lnTo>
                    <a:pt x="8004175" y="0"/>
                  </a:lnTo>
                  <a:lnTo>
                    <a:pt x="0" y="0"/>
                  </a:lnTo>
                  <a:lnTo>
                    <a:pt x="0" y="3755389"/>
                  </a:lnTo>
                  <a:close/>
                </a:path>
              </a:pathLst>
            </a:custGeom>
            <a:ln w="9144">
              <a:solidFill>
                <a:srgbClr val="5C92B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63676" y="944702"/>
            <a:ext cx="159194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Cont..</a:t>
            </a:r>
            <a:endParaRPr spc="-1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4504944" y="6233071"/>
            <a:ext cx="134620" cy="15367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900" spc="5" dirty="0">
                <a:latin typeface="Times New Roman" panose="02020603050405020304"/>
                <a:cs typeface="Times New Roman" panose="02020603050405020304"/>
              </a:rPr>
            </a:fld>
            <a:endParaRPr sz="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9476" y="1618564"/>
            <a:ext cx="2279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25" dirty="0">
                <a:latin typeface="Trebuchet MS" panose="020B0603020202020204"/>
                <a:cs typeface="Trebuchet MS" panose="020B0603020202020204"/>
              </a:rPr>
              <a:t>.</a:t>
            </a:r>
            <a:endParaRPr sz="4400">
              <a:latin typeface="Trebuchet MS" panose="020B0603020202020204"/>
              <a:cs typeface="Trebuchet MS" panose="020B0603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Cont.</a:t>
            </a:r>
            <a:endParaRPr spc="-15" dirty="0"/>
          </a:p>
          <a:p>
            <a:pPr marL="5080" algn="ctr">
              <a:lnSpc>
                <a:spcPct val="100000"/>
              </a:lnSpc>
              <a:spcBef>
                <a:spcPts val="25"/>
              </a:spcBef>
            </a:pPr>
            <a:r>
              <a:rPr spc="-25" dirty="0"/>
              <a:t>.</a:t>
            </a:r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4504944" y="6233071"/>
            <a:ext cx="134620" cy="15367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900" spc="5" dirty="0">
                <a:latin typeface="Times New Roman" panose="02020603050405020304"/>
                <a:cs typeface="Times New Roman" panose="02020603050405020304"/>
              </a:rPr>
            </a:fld>
            <a:endParaRPr sz="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2313888"/>
            <a:ext cx="109474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s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g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9991" y="2313888"/>
            <a:ext cx="667702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71195" algn="l"/>
                <a:tab pos="1567180" algn="l"/>
                <a:tab pos="3323590" algn="l"/>
                <a:tab pos="4220210" algn="l"/>
                <a:tab pos="6363335" algn="l"/>
              </a:tabLst>
            </a:pP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ea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o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,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ea</a:t>
            </a:r>
            <a:r>
              <a:rPr sz="2800" spc="-25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-50" dirty="0">
                <a:latin typeface="Times New Roman" panose="02020603050405020304"/>
                <a:cs typeface="Times New Roman" panose="02020603050405020304"/>
              </a:rPr>
              <a:t>m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spc="30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od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ou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of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742194"/>
            <a:ext cx="7731125" cy="1946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9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administration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appropriate: Dose recommendations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Frequency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dosing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e.g.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5" dirty="0">
                <a:latin typeface="Times New Roman" panose="02020603050405020304"/>
                <a:cs typeface="Times New Roman" panose="02020603050405020304"/>
              </a:rPr>
              <a:t>mg,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mg/kg,</a:t>
            </a:r>
            <a:r>
              <a:rPr sz="2800" spc="6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mg/m2</a:t>
            </a:r>
            <a:r>
              <a:rPr sz="2800" spc="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e.g. </a:t>
            </a:r>
            <a:r>
              <a:rPr sz="2800" spc="-6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once</a:t>
            </a:r>
            <a:r>
              <a:rPr sz="28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8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twice</a:t>
            </a:r>
            <a:r>
              <a:rPr sz="2800" spc="-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daily</a:t>
            </a:r>
            <a:r>
              <a:rPr sz="2800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or</a:t>
            </a:r>
            <a:r>
              <a:rPr sz="28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every</a:t>
            </a:r>
            <a:r>
              <a:rPr sz="28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6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hours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Cont.</a:t>
            </a:r>
            <a:endParaRPr spc="-15" dirty="0"/>
          </a:p>
          <a:p>
            <a:pPr marL="5080" algn="ctr">
              <a:lnSpc>
                <a:spcPct val="100000"/>
              </a:lnSpc>
              <a:spcBef>
                <a:spcPts val="50"/>
              </a:spcBef>
            </a:pPr>
            <a:r>
              <a:rPr spc="-25" dirty="0"/>
              <a:t>.</a:t>
            </a:r>
            <a:endParaRPr spc="-2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4504944" y="6233071"/>
            <a:ext cx="134620" cy="15367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z="900" spc="5" dirty="0">
                <a:latin typeface="Times New Roman" panose="02020603050405020304"/>
                <a:cs typeface="Times New Roman" panose="02020603050405020304"/>
              </a:rPr>
            </a:fld>
            <a:endParaRPr sz="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660" y="2262073"/>
            <a:ext cx="7818120" cy="303403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97790" marR="13335" indent="-85725" algn="just">
              <a:lnSpc>
                <a:spcPts val="3290"/>
              </a:lnSpc>
              <a:spcBef>
                <a:spcPts val="275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This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word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is derived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from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Greek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word posos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– </a:t>
            </a:r>
            <a:r>
              <a:rPr sz="2800" spc="15" dirty="0">
                <a:latin typeface="Times New Roman" panose="02020603050405020304"/>
                <a:cs typeface="Times New Roman" panose="02020603050405020304"/>
              </a:rPr>
              <a:t>how </a:t>
            </a:r>
            <a:r>
              <a:rPr sz="2800" spc="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much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and</a:t>
            </a:r>
            <a:r>
              <a:rPr sz="2800" spc="-5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logos</a:t>
            </a:r>
            <a:r>
              <a:rPr sz="28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means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science.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97790" marR="5080" indent="8890" algn="just">
              <a:lnSpc>
                <a:spcPct val="100000"/>
              </a:lnSpc>
              <a:spcBef>
                <a:spcPts val="210"/>
              </a:spcBef>
            </a:pPr>
            <a:r>
              <a:rPr sz="2800" spc="5" dirty="0">
                <a:latin typeface="Times New Roman" panose="02020603050405020304"/>
                <a:cs typeface="Times New Roman" panose="02020603050405020304"/>
              </a:rPr>
              <a:t>So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posology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branch of medical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science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which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deals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with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dose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quantity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drugs which can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be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administered to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patient to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get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desired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action.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this,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there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are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many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factors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2800" spc="6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influence</a:t>
            </a:r>
            <a:r>
              <a:rPr sz="2800" spc="6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doses.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43044" y="6245771"/>
            <a:ext cx="58419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5"/>
              </a:lnSpc>
            </a:pPr>
            <a:r>
              <a:rPr sz="900" spc="5" dirty="0">
                <a:latin typeface="Times New Roman" panose="02020603050405020304"/>
                <a:cs typeface="Times New Roman" panose="02020603050405020304"/>
              </a:rPr>
              <a:t>6</a:t>
            </a:r>
            <a:endParaRPr sz="9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8300" y="6232678"/>
            <a:ext cx="12700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dirty="0">
                <a:latin typeface="Times New Roman" panose="02020603050405020304"/>
                <a:cs typeface="Times New Roman" panose="02020603050405020304"/>
              </a:rPr>
              <a:t>D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0772" y="944702"/>
            <a:ext cx="4262120" cy="136906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561465" marR="5080" indent="-15494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Factors</a:t>
            </a:r>
            <a:r>
              <a:rPr spc="-185" dirty="0"/>
              <a:t> </a:t>
            </a:r>
            <a:r>
              <a:rPr spc="-5" dirty="0"/>
              <a:t>affecting </a:t>
            </a:r>
            <a:r>
              <a:rPr spc="-1310" dirty="0"/>
              <a:t> </a:t>
            </a:r>
            <a:r>
              <a:rPr spc="-10" dirty="0"/>
              <a:t>dose</a:t>
            </a:r>
            <a:endParaRPr spc="-1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9216" y="2238120"/>
          <a:ext cx="8232775" cy="4446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6425"/>
              </a:tblGrid>
              <a:tr h="369188">
                <a:tc>
                  <a:txBody>
                    <a:bodyPr/>
                    <a:lstStyle/>
                    <a:p>
                      <a:pPr marL="5715">
                        <a:lnSpc>
                          <a:spcPts val="2160"/>
                        </a:lnSpc>
                      </a:pPr>
                      <a:r>
                        <a:rPr sz="1900" spc="-5" dirty="0">
                          <a:latin typeface="Times New Roman" panose="02020603050405020304"/>
                          <a:cs typeface="Times New Roman" panose="02020603050405020304"/>
                        </a:rPr>
                        <a:t>1.Age</a:t>
                      </a:r>
                      <a:endParaRPr sz="19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287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6442075" algn="l"/>
                        </a:tabLst>
                      </a:pP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2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4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S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x	</a:t>
                      </a:r>
                      <a:r>
                        <a:rPr sz="1800" spc="-40" dirty="0"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4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8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70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l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spc="-25" dirty="0">
                          <a:latin typeface="Times New Roman" panose="02020603050405020304"/>
                          <a:cs typeface="Times New Roman" panose="02020603050405020304"/>
                        </a:rPr>
                        <a:t>r</a:t>
                      </a:r>
                      <a:r>
                        <a:rPr sz="1800" spc="-60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c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368782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0"/>
                        </a:spcBef>
                        <a:tabLst>
                          <a:tab pos="6152515" algn="l"/>
                        </a:tabLst>
                      </a:pP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3.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Body</a:t>
                      </a:r>
                      <a:r>
                        <a:rPr sz="1800" spc="-17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Weigh	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15.</a:t>
                      </a:r>
                      <a:r>
                        <a:rPr sz="1800" spc="8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Tachyphylaxis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B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5"/>
                        </a:spcBef>
                        <a:tabLst>
                          <a:tab pos="5170805" algn="l"/>
                        </a:tabLst>
                      </a:pP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4.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 Route</a:t>
                      </a:r>
                      <a:r>
                        <a:rPr sz="1800" spc="-2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of</a:t>
                      </a:r>
                      <a:r>
                        <a:rPr sz="1800" spc="-22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Administration	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16.</a:t>
                      </a:r>
                      <a:r>
                        <a:rPr sz="1800" spc="2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Metabolic</a:t>
                      </a:r>
                      <a:r>
                        <a:rPr sz="1800" spc="-5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disturbance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368846"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5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45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spc="4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f</a:t>
                      </a:r>
                      <a:r>
                        <a:rPr sz="1800" spc="-2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5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d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-25" dirty="0">
                          <a:latin typeface="Times New Roman" panose="02020603050405020304"/>
                          <a:cs typeface="Times New Roman" panose="02020603050405020304"/>
                        </a:rPr>
                        <a:t>s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r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ti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B"/>
                    </a:solidFill>
                  </a:tcPr>
                </a:tc>
              </a:tr>
              <a:tr h="372198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6.</a:t>
                      </a:r>
                      <a:r>
                        <a:rPr sz="1800" spc="-5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Environmental</a:t>
                      </a:r>
                      <a:r>
                        <a:rPr sz="1800" spc="-10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Factors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76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370306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7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6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on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l</a:t>
                      </a:r>
                      <a:r>
                        <a:rPr sz="1800" spc="-10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25" dirty="0">
                          <a:latin typeface="Times New Roman" panose="02020603050405020304"/>
                          <a:cs typeface="Times New Roman" panose="02020603050405020304"/>
                        </a:rPr>
                        <a:t>f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ac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rs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413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B"/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8.</a:t>
                      </a:r>
                      <a:r>
                        <a:rPr sz="1800" spc="-7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Presence</a:t>
                      </a:r>
                      <a:r>
                        <a:rPr sz="1800" spc="-10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of</a:t>
                      </a:r>
                      <a:r>
                        <a:rPr sz="1800" spc="-2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5" dirty="0">
                          <a:latin typeface="Times New Roman" panose="02020603050405020304"/>
                          <a:cs typeface="Times New Roman" panose="02020603050405020304"/>
                        </a:rPr>
                        <a:t>disease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6034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370497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9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204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cc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u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m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u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lati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7305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B"/>
                    </a:solidFill>
                  </a:tcPr>
                </a:tc>
              </a:tr>
              <a:tr h="370497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10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254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d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d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v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spc="25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spc="-25" dirty="0">
                          <a:latin typeface="Times New Roman" panose="02020603050405020304"/>
                          <a:cs typeface="Times New Roman" panose="02020603050405020304"/>
                        </a:rPr>
                        <a:t>ff</a:t>
                      </a:r>
                      <a:r>
                        <a:rPr sz="1800" spc="-10" dirty="0">
                          <a:latin typeface="Times New Roman" panose="02020603050405020304"/>
                          <a:cs typeface="Times New Roman" panose="02020603050405020304"/>
                        </a:rPr>
                        <a:t>ec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ts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6034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372160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11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1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5" dirty="0">
                          <a:latin typeface="Times New Roman" panose="02020603050405020304"/>
                          <a:cs typeface="Times New Roman" panose="02020603050405020304"/>
                        </a:rPr>
                        <a:t>S</a:t>
                      </a:r>
                      <a:r>
                        <a:rPr sz="1800" spc="-60" dirty="0">
                          <a:latin typeface="Times New Roman" panose="02020603050405020304"/>
                          <a:cs typeface="Times New Roman" panose="02020603050405020304"/>
                        </a:rPr>
                        <a:t>y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r>
                        <a:rPr sz="1800" spc="-35" dirty="0">
                          <a:latin typeface="Times New Roman" panose="02020603050405020304"/>
                          <a:cs typeface="Times New Roman" panose="02020603050405020304"/>
                        </a:rPr>
                        <a:t>e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r</a:t>
                      </a:r>
                      <a:r>
                        <a:rPr sz="1800" spc="-40" dirty="0">
                          <a:latin typeface="Times New Roman" panose="02020603050405020304"/>
                          <a:cs typeface="Times New Roman" panose="02020603050405020304"/>
                        </a:rPr>
                        <a:t>g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ism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B"/>
                    </a:solidFill>
                  </a:tcPr>
                </a:tc>
              </a:tr>
              <a:tr h="362711">
                <a:tc>
                  <a:txBody>
                    <a:bodyPr/>
                    <a:lstStyle/>
                    <a:p>
                      <a:pPr marL="36195">
                        <a:lnSpc>
                          <a:spcPts val="410"/>
                        </a:lnSpc>
                      </a:pPr>
                      <a:r>
                        <a:rPr sz="1100" spc="-10" dirty="0">
                          <a:latin typeface="Times New Roman" panose="02020603050405020304"/>
                          <a:cs typeface="Times New Roman" panose="02020603050405020304"/>
                        </a:rPr>
                        <a:t>epartment</a:t>
                      </a:r>
                      <a:r>
                        <a:rPr sz="1100" spc="3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100" spc="-15" dirty="0">
                          <a:latin typeface="Times New Roman" panose="02020603050405020304"/>
                          <a:cs typeface="Times New Roman" panose="02020603050405020304"/>
                        </a:rPr>
                        <a:t>of</a:t>
                      </a:r>
                      <a:r>
                        <a:rPr sz="1100" spc="-10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100" spc="-5" dirty="0">
                          <a:latin typeface="Times New Roman" panose="02020603050405020304"/>
                          <a:cs typeface="Times New Roman" panose="02020603050405020304"/>
                        </a:rPr>
                        <a:t>Pharmaceutics</a:t>
                      </a: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7155">
                        <a:lnSpc>
                          <a:spcPts val="1965"/>
                        </a:lnSpc>
                      </a:pP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1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2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.</a:t>
                      </a:r>
                      <a:r>
                        <a:rPr sz="1800" spc="-229" dirty="0">
                          <a:latin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sz="1800" spc="-30" dirty="0">
                          <a:latin typeface="Times New Roman" panose="02020603050405020304"/>
                          <a:cs typeface="Times New Roman" panose="02020603050405020304"/>
                        </a:rPr>
                        <a:t>A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ta</a:t>
                      </a:r>
                      <a:r>
                        <a:rPr sz="1800" spc="-20" dirty="0">
                          <a:latin typeface="Times New Roman" panose="02020603050405020304"/>
                          <a:cs typeface="Times New Roman" panose="02020603050405020304"/>
                        </a:rPr>
                        <a:t>g</a:t>
                      </a:r>
                      <a:r>
                        <a:rPr sz="1800" spc="-15" dirty="0">
                          <a:latin typeface="Times New Roman" panose="02020603050405020304"/>
                          <a:cs typeface="Times New Roman" panose="02020603050405020304"/>
                        </a:rPr>
                        <a:t>o</a:t>
                      </a:r>
                      <a:r>
                        <a:rPr sz="1800" spc="10" dirty="0">
                          <a:latin typeface="Times New Roman" panose="02020603050405020304"/>
                          <a:cs typeface="Times New Roman" panose="02020603050405020304"/>
                        </a:rPr>
                        <a:t>n</a:t>
                      </a:r>
                      <a:r>
                        <a:rPr sz="1800" dirty="0">
                          <a:latin typeface="Times New Roman" panose="02020603050405020304"/>
                          <a:cs typeface="Times New Roman" panose="02020603050405020304"/>
                        </a:rPr>
                        <a:t>ism</a:t>
                      </a:r>
                      <a:endParaRPr sz="18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3660" algn="ctr">
              <a:lnSpc>
                <a:spcPts val="5245"/>
              </a:lnSpc>
              <a:spcBef>
                <a:spcPts val="95"/>
              </a:spcBef>
            </a:pPr>
            <a:r>
              <a:rPr spc="-10" dirty="0"/>
              <a:t>1.</a:t>
            </a:r>
            <a:endParaRPr spc="-10" dirty="0"/>
          </a:p>
          <a:p>
            <a:pPr marL="70485" algn="ctr">
              <a:lnSpc>
                <a:spcPts val="5245"/>
              </a:lnSpc>
            </a:pPr>
            <a:r>
              <a:rPr spc="-5" dirty="0"/>
              <a:t>AGE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86764" y="2222449"/>
            <a:ext cx="7743190" cy="3268979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7940" marR="5080" indent="-15240" algn="just">
              <a:lnSpc>
                <a:spcPct val="90000"/>
              </a:lnSpc>
              <a:spcBef>
                <a:spcPts val="410"/>
              </a:spcBef>
            </a:pP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pharmacokinetics of many drugs changes </a:t>
            </a: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with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age. -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Newborn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infants (pediatric)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are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abnormally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sensitive to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certain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drugs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because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 immature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state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600" spc="64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their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hepatic and renal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function </a:t>
            </a:r>
            <a:r>
              <a:rPr sz="2600" spc="15" dirty="0">
                <a:latin typeface="Times New Roman" panose="02020603050405020304"/>
                <a:cs typeface="Times New Roman" panose="02020603050405020304"/>
              </a:rPr>
              <a:t>by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which drugs are inactivated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and eliminated 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from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body.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Failure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to 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detoxify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and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eliminate drugs results in their accumulation 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in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the tissues </a:t>
            </a:r>
            <a:r>
              <a:rPr sz="2600" spc="-6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toxic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 level.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-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Whereas,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elderly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patients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are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15" dirty="0">
                <a:latin typeface="Times New Roman" panose="02020603050405020304"/>
                <a:cs typeface="Times New Roman" panose="02020603050405020304"/>
              </a:rPr>
              <a:t>more </a:t>
            </a: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sensitive to </a:t>
            </a:r>
            <a:r>
              <a:rPr sz="2600" spc="-10" dirty="0">
                <a:latin typeface="Times New Roman" panose="02020603050405020304"/>
                <a:cs typeface="Times New Roman" panose="02020603050405020304"/>
              </a:rPr>
              <a:t>some </a:t>
            </a:r>
            <a:r>
              <a:rPr sz="2600" spc="5" dirty="0">
                <a:latin typeface="Times New Roman" panose="02020603050405020304"/>
                <a:cs typeface="Times New Roman" panose="02020603050405020304"/>
              </a:rPr>
              <a:t>drug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effect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e.g. hypnotics which </a:t>
            </a:r>
            <a:r>
              <a:rPr sz="2600" spc="10" dirty="0">
                <a:latin typeface="Times New Roman" panose="02020603050405020304"/>
                <a:cs typeface="Times New Roman" panose="02020603050405020304"/>
              </a:rPr>
              <a:t>may </a:t>
            </a:r>
            <a:r>
              <a:rPr sz="2600" spc="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produce</a:t>
            </a:r>
            <a:r>
              <a:rPr sz="26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confusion</a:t>
            </a:r>
            <a:r>
              <a:rPr sz="2600" spc="-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600" dirty="0">
                <a:latin typeface="Times New Roman" panose="02020603050405020304"/>
                <a:cs typeface="Times New Roman" panose="02020603050405020304"/>
              </a:rPr>
              <a:t>state </a:t>
            </a:r>
            <a:r>
              <a:rPr sz="2600" spc="-5" dirty="0">
                <a:latin typeface="Times New Roman" panose="02020603050405020304"/>
                <a:cs typeface="Times New Roman" panose="02020603050405020304"/>
              </a:rPr>
              <a:t>in them.</a:t>
            </a:r>
            <a:endParaRPr sz="26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5185"/>
              </a:lnSpc>
              <a:spcBef>
                <a:spcPts val="95"/>
              </a:spcBef>
            </a:pPr>
            <a:r>
              <a:rPr spc="-10" dirty="0"/>
              <a:t>2.</a:t>
            </a:r>
            <a:endParaRPr spc="-10" dirty="0"/>
          </a:p>
          <a:p>
            <a:pPr algn="ctr">
              <a:lnSpc>
                <a:spcPts val="5185"/>
              </a:lnSpc>
            </a:pPr>
            <a:r>
              <a:rPr spc="-5" dirty="0"/>
              <a:t>SEX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645972" y="2177034"/>
            <a:ext cx="7990205" cy="4025900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68605" marR="9525" indent="-33655" algn="just">
              <a:lnSpc>
                <a:spcPct val="81000"/>
              </a:lnSpc>
              <a:spcBef>
                <a:spcPts val="645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Women do not </a:t>
            </a:r>
            <a:r>
              <a:rPr sz="2400" spc="-15" dirty="0">
                <a:latin typeface="Times New Roman" panose="02020603050405020304"/>
                <a:cs typeface="Times New Roman" panose="02020603050405020304"/>
              </a:rPr>
              <a:t>always</a:t>
            </a:r>
            <a:r>
              <a:rPr sz="2400" spc="57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respond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to the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action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of drug in the 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same manner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as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it done in men.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Special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care should be taken 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when</a:t>
            </a:r>
            <a:r>
              <a:rPr sz="2400" spc="3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drugs</a:t>
            </a:r>
            <a:r>
              <a:rPr sz="2400" spc="32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are</a:t>
            </a:r>
            <a:r>
              <a:rPr sz="2400" spc="3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administered</a:t>
            </a:r>
            <a:r>
              <a:rPr sz="2400" spc="3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during</a:t>
            </a:r>
            <a:r>
              <a:rPr sz="2400" spc="29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menstruation,</a:t>
            </a:r>
            <a:r>
              <a:rPr sz="2400" spc="31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pregnancy </a:t>
            </a:r>
            <a:r>
              <a:rPr sz="2400" spc="-5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&amp;</a:t>
            </a:r>
            <a:r>
              <a:rPr sz="2400" spc="-5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lactation.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68605" marR="5080" indent="-33655" algn="just">
              <a:lnSpc>
                <a:spcPct val="80000"/>
              </a:lnSpc>
              <a:spcBef>
                <a:spcPts val="260"/>
              </a:spcBef>
            </a:pP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strong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purgative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eg.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Aloes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should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avoided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during 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menstruation.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Similarly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drugs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which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20" dirty="0">
                <a:latin typeface="Times New Roman" panose="02020603050405020304"/>
                <a:cs typeface="Times New Roman" panose="02020603050405020304"/>
              </a:rPr>
              <a:t>may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stimulate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uterine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smooth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muscles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e.g.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drastic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purgative,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antimalarial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drugs,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ergot alkaloids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are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contra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indicated during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pregnancy.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- 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Alcohol,</a:t>
            </a:r>
            <a:r>
              <a:rPr sz="2400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barbiturate,</a:t>
            </a:r>
            <a:r>
              <a:rPr sz="2400" spc="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narcotic</a:t>
            </a:r>
            <a:r>
              <a:rPr sz="2400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drugs</a:t>
            </a:r>
            <a:r>
              <a:rPr sz="2400" spc="9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acts</a:t>
            </a:r>
            <a:r>
              <a:rPr sz="2400" spc="10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400" spc="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foetus</a:t>
            </a:r>
            <a:r>
              <a:rPr sz="2400" spc="8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through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68605">
              <a:lnSpc>
                <a:spcPts val="1980"/>
              </a:lnSpc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placenta.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268605" marR="59690" indent="-27940">
              <a:lnSpc>
                <a:spcPts val="2550"/>
              </a:lnSpc>
              <a:spcBef>
                <a:spcPts val="35"/>
              </a:spcBef>
              <a:tabLst>
                <a:tab pos="1235075" algn="l"/>
                <a:tab pos="2494280" algn="l"/>
                <a:tab pos="3871595" algn="l"/>
                <a:tab pos="5433695" algn="l"/>
                <a:tab pos="6534150" algn="l"/>
                <a:tab pos="7632065" algn="l"/>
              </a:tabLst>
            </a:pPr>
            <a:r>
              <a:rPr sz="2400" spc="-5" dirty="0">
                <a:latin typeface="Times New Roman" panose="02020603050405020304"/>
                <a:cs typeface="Times New Roman" panose="02020603050405020304"/>
              </a:rPr>
              <a:t>Du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r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ing	</a:t>
            </a:r>
            <a:r>
              <a:rPr sz="2400" spc="25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ac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tation,	morp</a:t>
            </a:r>
            <a:r>
              <a:rPr sz="2400" spc="15" dirty="0">
                <a:latin typeface="Times New Roman" panose="02020603050405020304"/>
                <a:cs typeface="Times New Roman" panose="02020603050405020304"/>
              </a:rPr>
              <a:t>h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ine,	tetr</a:t>
            </a:r>
            <a:r>
              <a:rPr sz="2400" spc="-2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spc="35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400" spc="-50" dirty="0">
                <a:latin typeface="Times New Roman" panose="02020603050405020304"/>
                <a:cs typeface="Times New Roman" panose="02020603050405020304"/>
              </a:rPr>
              <a:t>y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c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l</a:t>
            </a:r>
            <a:r>
              <a:rPr sz="2400" spc="5" dirty="0">
                <a:latin typeface="Times New Roman" panose="02020603050405020304"/>
                <a:cs typeface="Times New Roman" panose="02020603050405020304"/>
              </a:rPr>
              <a:t>i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ne	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voi</a:t>
            </a:r>
            <a:r>
              <a:rPr sz="2400" spc="25" dirty="0">
                <a:latin typeface="Times New Roman" panose="02020603050405020304"/>
                <a:cs typeface="Times New Roman" panose="02020603050405020304"/>
              </a:rPr>
              <a:t>d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e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d	b</a:t>
            </a:r>
            <a:r>
              <a:rPr sz="2400" spc="-10" dirty="0">
                <a:latin typeface="Times New Roman" panose="02020603050405020304"/>
                <a:cs typeface="Times New Roman" panose="02020603050405020304"/>
              </a:rPr>
              <a:t>eca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use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	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its 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affect</a:t>
            </a:r>
            <a:r>
              <a:rPr sz="24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dirty="0">
                <a:latin typeface="Times New Roman" panose="02020603050405020304"/>
                <a:cs typeface="Times New Roman" panose="02020603050405020304"/>
              </a:rPr>
              <a:t>on</a:t>
            </a:r>
            <a:r>
              <a:rPr sz="2400" spc="-7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400" spc="-5" dirty="0">
                <a:latin typeface="Times New Roman" panose="02020603050405020304"/>
                <a:cs typeface="Times New Roman" panose="02020603050405020304"/>
              </a:rPr>
              <a:t>babies.</a:t>
            </a: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2680"/>
              </a:lnSpc>
            </a:pPr>
            <a:r>
              <a:rPr sz="2400" dirty="0">
                <a:solidFill>
                  <a:srgbClr val="9F4DA0"/>
                </a:solidFill>
                <a:latin typeface="Georgia" panose="02040502050405020303"/>
                <a:cs typeface="Georgia" panose="02040502050405020303"/>
              </a:rPr>
              <a:t>•</a:t>
            </a:r>
            <a:endParaRPr sz="2400">
              <a:latin typeface="Georgia" panose="02040502050405020303"/>
              <a:cs typeface="Georgia" panose="02040502050405020303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2097" y="947750"/>
            <a:ext cx="2040255" cy="136334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77165" marR="5080" indent="-165100">
              <a:lnSpc>
                <a:spcPts val="5260"/>
              </a:lnSpc>
              <a:spcBef>
                <a:spcPts val="210"/>
              </a:spcBef>
            </a:pPr>
            <a:r>
              <a:rPr spc="-30" dirty="0"/>
              <a:t>3.</a:t>
            </a:r>
            <a:r>
              <a:rPr spc="-75" dirty="0"/>
              <a:t> </a:t>
            </a:r>
            <a:r>
              <a:rPr spc="-5" dirty="0"/>
              <a:t>BODY </a:t>
            </a:r>
            <a:r>
              <a:rPr spc="-1310" dirty="0"/>
              <a:t> </a:t>
            </a:r>
            <a:r>
              <a:rPr spc="-10" dirty="0"/>
              <a:t>WEIGH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pc="-10" dirty="0"/>
              <a:t>Department</a:t>
            </a:r>
            <a:r>
              <a:rPr spc="25" dirty="0"/>
              <a:t> </a:t>
            </a:r>
            <a:r>
              <a:rPr spc="-15" dirty="0"/>
              <a:t>of</a:t>
            </a:r>
            <a:r>
              <a:rPr spc="-5" dirty="0"/>
              <a:t> Pharmaceutics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spc="5" dirty="0"/>
            </a:fld>
            <a:endParaRPr spc="5" dirty="0"/>
          </a:p>
        </p:txBody>
      </p:sp>
      <p:sp>
        <p:nvSpPr>
          <p:cNvPr id="3" name="object 3"/>
          <p:cNvSpPr txBox="1"/>
          <p:nvPr/>
        </p:nvSpPr>
        <p:spPr>
          <a:xfrm>
            <a:off x="892860" y="2268169"/>
            <a:ext cx="7745730" cy="349440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1590" marR="52705" indent="2540" algn="just">
              <a:lnSpc>
                <a:spcPts val="3240"/>
              </a:lnSpc>
              <a:spcBef>
                <a:spcPts val="315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average dose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is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mentioned either in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terms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 </a:t>
            </a:r>
            <a:r>
              <a:rPr sz="2800" spc="-50" dirty="0">
                <a:latin typeface="Times New Roman" panose="02020603050405020304"/>
                <a:cs typeface="Times New Roman" panose="02020603050405020304"/>
              </a:rPr>
              <a:t>mg </a:t>
            </a:r>
            <a:r>
              <a:rPr sz="2800" spc="-4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per</a:t>
            </a:r>
            <a:r>
              <a:rPr sz="2800" spc="-3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kg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body</a:t>
            </a:r>
            <a:r>
              <a:rPr sz="28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weight.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1590" marR="22860" indent="-9525" algn="just">
              <a:lnSpc>
                <a:spcPts val="3340"/>
              </a:lnSpc>
              <a:spcBef>
                <a:spcPts val="330"/>
              </a:spcBef>
            </a:pP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Another technique used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as a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total single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for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an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adult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weighing</a:t>
            </a:r>
            <a:r>
              <a:rPr sz="2800" spc="-13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between</a:t>
            </a:r>
            <a:r>
              <a:rPr sz="2800" spc="-1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50-100kg.</a:t>
            </a:r>
            <a:endParaRPr sz="2800">
              <a:latin typeface="Times New Roman" panose="02020603050405020304"/>
              <a:cs typeface="Times New Roman" panose="02020603050405020304"/>
            </a:endParaRPr>
          </a:p>
          <a:p>
            <a:pPr marL="21590" marR="5080" indent="8890" algn="just">
              <a:lnSpc>
                <a:spcPct val="100000"/>
              </a:lnSpc>
              <a:spcBef>
                <a:spcPts val="220"/>
              </a:spcBef>
            </a:pPr>
            <a:r>
              <a:rPr sz="2800" dirty="0">
                <a:latin typeface="Times New Roman" panose="02020603050405020304"/>
                <a:cs typeface="Times New Roman" panose="02020603050405020304"/>
              </a:rPr>
              <a:t>However,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the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dose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expressed in this fashion </a:t>
            </a:r>
            <a:r>
              <a:rPr sz="2800" spc="-10" dirty="0">
                <a:latin typeface="Times New Roman" panose="02020603050405020304"/>
                <a:cs typeface="Times New Roman" panose="02020603050405020304"/>
              </a:rPr>
              <a:t>may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not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apply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in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case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of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obese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patients,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children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&amp; 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malnourished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patients.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It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should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be</a:t>
            </a:r>
            <a:r>
              <a:rPr sz="2800" spc="1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calculated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 according</a:t>
            </a:r>
            <a:r>
              <a:rPr sz="2800" spc="-60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5" dirty="0">
                <a:latin typeface="Times New Roman" panose="02020603050405020304"/>
                <a:cs typeface="Times New Roman" panose="02020603050405020304"/>
              </a:rPr>
              <a:t>to</a:t>
            </a:r>
            <a:r>
              <a:rPr sz="2800" spc="-16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spc="-5" dirty="0">
                <a:latin typeface="Times New Roman" panose="02020603050405020304"/>
                <a:cs typeface="Times New Roman" panose="02020603050405020304"/>
              </a:rPr>
              <a:t>body</a:t>
            </a:r>
            <a:r>
              <a:rPr sz="2800" spc="-85" dirty="0"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dirty="0">
                <a:latin typeface="Times New Roman" panose="02020603050405020304"/>
                <a:cs typeface="Times New Roman" panose="02020603050405020304"/>
              </a:rPr>
              <a:t>weight</a:t>
            </a:r>
            <a:endParaRPr sz="28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8093</Words>
  <Application>WPS Presentation</Application>
  <PresentationFormat>On-screen Show (4:3)</PresentationFormat>
  <Paragraphs>311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Arial</vt:lpstr>
      <vt:lpstr>SimSun</vt:lpstr>
      <vt:lpstr>Wingdings</vt:lpstr>
      <vt:lpstr>Trebuchet MS</vt:lpstr>
      <vt:lpstr>Times New Roman</vt:lpstr>
      <vt:lpstr>Arial MT</vt:lpstr>
      <vt:lpstr>Georgia</vt:lpstr>
      <vt:lpstr>Microsoft YaHei</vt:lpstr>
      <vt:lpstr>Arial Unicode MS</vt:lpstr>
      <vt:lpstr>Calibri</vt:lpstr>
      <vt:lpstr>Office Theme</vt:lpstr>
      <vt:lpstr>POSOLOGY</vt:lpstr>
      <vt:lpstr>INTRODUCTION</vt:lpstr>
      <vt:lpstr>Cont..</vt:lpstr>
      <vt:lpstr>.</vt:lpstr>
      <vt:lpstr>.</vt:lpstr>
      <vt:lpstr>Factors affecting  dose</vt:lpstr>
      <vt:lpstr>AGE</vt:lpstr>
      <vt:lpstr>SEX</vt:lpstr>
      <vt:lpstr>3. BODY  WEIGH</vt:lpstr>
      <vt:lpstr>4. ROUTE OF  ADMINISTRATION</vt:lpstr>
      <vt:lpstr>5. TIME OF  ADMINISTARTION</vt:lpstr>
      <vt:lpstr>6. ENVIROMENTAL  FACTORS</vt:lpstr>
      <vt:lpstr>7. PRESENCE OF  DISEASE</vt:lpstr>
      <vt:lpstr>ACCUMULATION</vt:lpstr>
      <vt:lpstr>9. ADDITIVE  EFFECT</vt:lpstr>
      <vt:lpstr>SYNERGIS  M</vt:lpstr>
      <vt:lpstr>ANTOGONISM</vt:lpstr>
      <vt:lpstr>vasodilator.</vt:lpstr>
      <vt:lpstr>IDIOSYNCRACY</vt:lpstr>
      <vt:lpstr>TOLERANCE</vt:lpstr>
      <vt:lpstr>TACHYPHYLAXIS</vt:lpstr>
      <vt:lpstr>14. METABOLIC  DISTURANCE</vt:lpstr>
      <vt:lpstr>Calculations of doses-</vt:lpstr>
      <vt:lpstr>PowerPoint 演示文稿</vt:lpstr>
      <vt:lpstr>Doses proportionate to body weight:</vt:lpstr>
      <vt:lpstr>Doses proportionate to surface area:</vt:lpstr>
      <vt:lpstr>veterinary  doses.</vt:lpstr>
      <vt:lpstr>Factors affecting on veterinary  doses.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POSOLOGY</dc:title>
  <dc:creator>win</dc:creator>
  <cp:lastModifiedBy>mvenkataswamy93</cp:lastModifiedBy>
  <cp:revision>1</cp:revision>
  <dcterms:created xsi:type="dcterms:W3CDTF">2022-02-26T08:35:54Z</dcterms:created>
  <dcterms:modified xsi:type="dcterms:W3CDTF">2022-02-26T08:35:55Z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2022-02-26T05:30:00Z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2022-02-26T05:30:00Z</vt:filetime>
  </property>
  <property fmtid="{D5CDD505-2E9C-101B-9397-08002B2CF9AE}" pid="5" name="ICV">
    <vt:lpwstr>0336741A6F954493BC538431F1049F81</vt:lpwstr>
  </property>
  <property fmtid="{D5CDD505-2E9C-101B-9397-08002B2CF9AE}" pid="6" name="KSOProductBuildVer">
    <vt:lpwstr>1033-11.2.0.10463</vt:lpwstr>
  </property>
</Properties>
</file>