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91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0099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450" y="466725"/>
            <a:ext cx="676275" cy="5556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700" y="1015111"/>
            <a:ext cx="8810599" cy="36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2672028"/>
            <a:ext cx="4733290" cy="3060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0099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92473" y="6232678"/>
            <a:ext cx="1682114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8" Type="http://schemas.openxmlformats.org/officeDocument/2006/relationships/slideLayout" Target="../slideLayouts/slideLayout2.xml"/><Relationship Id="rId47" Type="http://schemas.openxmlformats.org/officeDocument/2006/relationships/image" Target="../media/image81.png"/><Relationship Id="rId46" Type="http://schemas.openxmlformats.org/officeDocument/2006/relationships/image" Target="../media/image80.png"/><Relationship Id="rId45" Type="http://schemas.openxmlformats.org/officeDocument/2006/relationships/image" Target="../media/image79.png"/><Relationship Id="rId44" Type="http://schemas.openxmlformats.org/officeDocument/2006/relationships/image" Target="../media/image78.png"/><Relationship Id="rId43" Type="http://schemas.openxmlformats.org/officeDocument/2006/relationships/image" Target="../media/image77.png"/><Relationship Id="rId42" Type="http://schemas.openxmlformats.org/officeDocument/2006/relationships/image" Target="../media/image76.png"/><Relationship Id="rId41" Type="http://schemas.openxmlformats.org/officeDocument/2006/relationships/image" Target="../media/image75.png"/><Relationship Id="rId40" Type="http://schemas.openxmlformats.org/officeDocument/2006/relationships/image" Target="../media/image74.png"/><Relationship Id="rId4" Type="http://schemas.openxmlformats.org/officeDocument/2006/relationships/image" Target="../media/image38.png"/><Relationship Id="rId39" Type="http://schemas.openxmlformats.org/officeDocument/2006/relationships/image" Target="../media/image73.png"/><Relationship Id="rId38" Type="http://schemas.openxmlformats.org/officeDocument/2006/relationships/image" Target="../media/image72.png"/><Relationship Id="rId37" Type="http://schemas.openxmlformats.org/officeDocument/2006/relationships/image" Target="../media/image71.png"/><Relationship Id="rId36" Type="http://schemas.openxmlformats.org/officeDocument/2006/relationships/image" Target="../media/image70.png"/><Relationship Id="rId35" Type="http://schemas.openxmlformats.org/officeDocument/2006/relationships/image" Target="../media/image69.png"/><Relationship Id="rId34" Type="http://schemas.openxmlformats.org/officeDocument/2006/relationships/image" Target="../media/image68.png"/><Relationship Id="rId33" Type="http://schemas.openxmlformats.org/officeDocument/2006/relationships/image" Target="../media/image67.png"/><Relationship Id="rId32" Type="http://schemas.openxmlformats.org/officeDocument/2006/relationships/image" Target="../media/image66.png"/><Relationship Id="rId31" Type="http://schemas.openxmlformats.org/officeDocument/2006/relationships/image" Target="../media/image65.png"/><Relationship Id="rId30" Type="http://schemas.openxmlformats.org/officeDocument/2006/relationships/image" Target="../media/image64.png"/><Relationship Id="rId3" Type="http://schemas.openxmlformats.org/officeDocument/2006/relationships/image" Target="../media/image37.png"/><Relationship Id="rId29" Type="http://schemas.openxmlformats.org/officeDocument/2006/relationships/image" Target="../media/image63.png"/><Relationship Id="rId28" Type="http://schemas.openxmlformats.org/officeDocument/2006/relationships/image" Target="../media/image62.png"/><Relationship Id="rId27" Type="http://schemas.openxmlformats.org/officeDocument/2006/relationships/image" Target="../media/image61.png"/><Relationship Id="rId26" Type="http://schemas.openxmlformats.org/officeDocument/2006/relationships/image" Target="../media/image60.png"/><Relationship Id="rId25" Type="http://schemas.openxmlformats.org/officeDocument/2006/relationships/image" Target="../media/image59.png"/><Relationship Id="rId24" Type="http://schemas.openxmlformats.org/officeDocument/2006/relationships/image" Target="../media/image58.png"/><Relationship Id="rId23" Type="http://schemas.openxmlformats.org/officeDocument/2006/relationships/image" Target="../media/image57.png"/><Relationship Id="rId22" Type="http://schemas.openxmlformats.org/officeDocument/2006/relationships/image" Target="../media/image56.png"/><Relationship Id="rId21" Type="http://schemas.openxmlformats.org/officeDocument/2006/relationships/image" Target="../media/image55.png"/><Relationship Id="rId20" Type="http://schemas.openxmlformats.org/officeDocument/2006/relationships/image" Target="../media/image54.png"/><Relationship Id="rId2" Type="http://schemas.openxmlformats.org/officeDocument/2006/relationships/image" Target="../media/image36.png"/><Relationship Id="rId19" Type="http://schemas.openxmlformats.org/officeDocument/2006/relationships/image" Target="../media/image53.png"/><Relationship Id="rId18" Type="http://schemas.openxmlformats.org/officeDocument/2006/relationships/image" Target="../media/image52.png"/><Relationship Id="rId17" Type="http://schemas.openxmlformats.org/officeDocument/2006/relationships/image" Target="../media/image51.png"/><Relationship Id="rId16" Type="http://schemas.openxmlformats.org/officeDocument/2006/relationships/image" Target="../media/image50.png"/><Relationship Id="rId15" Type="http://schemas.openxmlformats.org/officeDocument/2006/relationships/image" Target="../media/image49.png"/><Relationship Id="rId14" Type="http://schemas.openxmlformats.org/officeDocument/2006/relationships/image" Target="../media/image48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png"/><Relationship Id="rId8" Type="http://schemas.openxmlformats.org/officeDocument/2006/relationships/image" Target="../media/image89.png"/><Relationship Id="rId7" Type="http://schemas.openxmlformats.org/officeDocument/2006/relationships/image" Target="../media/image88.png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85.png"/><Relationship Id="rId36" Type="http://schemas.openxmlformats.org/officeDocument/2006/relationships/slideLayout" Target="../slideLayouts/slideLayout2.xml"/><Relationship Id="rId35" Type="http://schemas.openxmlformats.org/officeDocument/2006/relationships/image" Target="../media/image116.png"/><Relationship Id="rId34" Type="http://schemas.openxmlformats.org/officeDocument/2006/relationships/image" Target="../media/image115.png"/><Relationship Id="rId33" Type="http://schemas.openxmlformats.org/officeDocument/2006/relationships/image" Target="../media/image114.png"/><Relationship Id="rId32" Type="http://schemas.openxmlformats.org/officeDocument/2006/relationships/image" Target="../media/image113.png"/><Relationship Id="rId31" Type="http://schemas.openxmlformats.org/officeDocument/2006/relationships/image" Target="../media/image112.png"/><Relationship Id="rId30" Type="http://schemas.openxmlformats.org/officeDocument/2006/relationships/image" Target="../media/image111.png"/><Relationship Id="rId3" Type="http://schemas.openxmlformats.org/officeDocument/2006/relationships/image" Target="../media/image84.png"/><Relationship Id="rId29" Type="http://schemas.openxmlformats.org/officeDocument/2006/relationships/image" Target="../media/image110.png"/><Relationship Id="rId28" Type="http://schemas.openxmlformats.org/officeDocument/2006/relationships/image" Target="../media/image109.png"/><Relationship Id="rId27" Type="http://schemas.openxmlformats.org/officeDocument/2006/relationships/image" Target="../media/image108.png"/><Relationship Id="rId26" Type="http://schemas.openxmlformats.org/officeDocument/2006/relationships/image" Target="../media/image107.png"/><Relationship Id="rId25" Type="http://schemas.openxmlformats.org/officeDocument/2006/relationships/image" Target="../media/image106.png"/><Relationship Id="rId24" Type="http://schemas.openxmlformats.org/officeDocument/2006/relationships/image" Target="../media/image105.png"/><Relationship Id="rId23" Type="http://schemas.openxmlformats.org/officeDocument/2006/relationships/image" Target="../media/image104.png"/><Relationship Id="rId22" Type="http://schemas.openxmlformats.org/officeDocument/2006/relationships/image" Target="../media/image103.png"/><Relationship Id="rId21" Type="http://schemas.openxmlformats.org/officeDocument/2006/relationships/image" Target="../media/image102.png"/><Relationship Id="rId20" Type="http://schemas.openxmlformats.org/officeDocument/2006/relationships/image" Target="../media/image101.png"/><Relationship Id="rId2" Type="http://schemas.openxmlformats.org/officeDocument/2006/relationships/image" Target="../media/image83.png"/><Relationship Id="rId19" Type="http://schemas.openxmlformats.org/officeDocument/2006/relationships/image" Target="../media/image100.png"/><Relationship Id="rId18" Type="http://schemas.openxmlformats.org/officeDocument/2006/relationships/image" Target="../media/image99.png"/><Relationship Id="rId17" Type="http://schemas.openxmlformats.org/officeDocument/2006/relationships/image" Target="../media/image98.png"/><Relationship Id="rId16" Type="http://schemas.openxmlformats.org/officeDocument/2006/relationships/image" Target="../media/image97.png"/><Relationship Id="rId15" Type="http://schemas.openxmlformats.org/officeDocument/2006/relationships/image" Target="../media/image96.png"/><Relationship Id="rId14" Type="http://schemas.openxmlformats.org/officeDocument/2006/relationships/image" Target="../media/image95.png"/><Relationship Id="rId13" Type="http://schemas.openxmlformats.org/officeDocument/2006/relationships/image" Target="../media/image94.png"/><Relationship Id="rId12" Type="http://schemas.openxmlformats.org/officeDocument/2006/relationships/image" Target="../media/image93.png"/><Relationship Id="rId11" Type="http://schemas.openxmlformats.org/officeDocument/2006/relationships/image" Target="../media/image92.png"/><Relationship Id="rId10" Type="http://schemas.openxmlformats.org/officeDocument/2006/relationships/image" Target="../media/image91.png"/><Relationship Id="rId1" Type="http://schemas.openxmlformats.org/officeDocument/2006/relationships/image" Target="../media/image8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png"/><Relationship Id="rId8" Type="http://schemas.openxmlformats.org/officeDocument/2006/relationships/image" Target="../media/image124.png"/><Relationship Id="rId7" Type="http://schemas.openxmlformats.org/officeDocument/2006/relationships/image" Target="../media/image123.png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39" Type="http://schemas.openxmlformats.org/officeDocument/2006/relationships/slideLayout" Target="../slideLayouts/slideLayout2.xml"/><Relationship Id="rId38" Type="http://schemas.openxmlformats.org/officeDocument/2006/relationships/image" Target="../media/image154.png"/><Relationship Id="rId37" Type="http://schemas.openxmlformats.org/officeDocument/2006/relationships/image" Target="../media/image153.png"/><Relationship Id="rId36" Type="http://schemas.openxmlformats.org/officeDocument/2006/relationships/image" Target="../media/image152.png"/><Relationship Id="rId35" Type="http://schemas.openxmlformats.org/officeDocument/2006/relationships/image" Target="../media/image151.png"/><Relationship Id="rId34" Type="http://schemas.openxmlformats.org/officeDocument/2006/relationships/image" Target="../media/image150.png"/><Relationship Id="rId33" Type="http://schemas.openxmlformats.org/officeDocument/2006/relationships/image" Target="../media/image149.png"/><Relationship Id="rId32" Type="http://schemas.openxmlformats.org/officeDocument/2006/relationships/image" Target="../media/image148.png"/><Relationship Id="rId31" Type="http://schemas.openxmlformats.org/officeDocument/2006/relationships/image" Target="../media/image147.png"/><Relationship Id="rId30" Type="http://schemas.openxmlformats.org/officeDocument/2006/relationships/image" Target="../media/image146.png"/><Relationship Id="rId3" Type="http://schemas.openxmlformats.org/officeDocument/2006/relationships/image" Target="../media/image119.png"/><Relationship Id="rId29" Type="http://schemas.openxmlformats.org/officeDocument/2006/relationships/image" Target="../media/image145.png"/><Relationship Id="rId28" Type="http://schemas.openxmlformats.org/officeDocument/2006/relationships/image" Target="../media/image144.png"/><Relationship Id="rId27" Type="http://schemas.openxmlformats.org/officeDocument/2006/relationships/image" Target="../media/image143.png"/><Relationship Id="rId26" Type="http://schemas.openxmlformats.org/officeDocument/2006/relationships/image" Target="../media/image142.png"/><Relationship Id="rId25" Type="http://schemas.openxmlformats.org/officeDocument/2006/relationships/image" Target="../media/image141.png"/><Relationship Id="rId24" Type="http://schemas.openxmlformats.org/officeDocument/2006/relationships/image" Target="../media/image140.png"/><Relationship Id="rId23" Type="http://schemas.openxmlformats.org/officeDocument/2006/relationships/image" Target="../media/image139.png"/><Relationship Id="rId22" Type="http://schemas.openxmlformats.org/officeDocument/2006/relationships/image" Target="../media/image138.png"/><Relationship Id="rId21" Type="http://schemas.openxmlformats.org/officeDocument/2006/relationships/image" Target="../media/image137.png"/><Relationship Id="rId20" Type="http://schemas.openxmlformats.org/officeDocument/2006/relationships/image" Target="../media/image136.png"/><Relationship Id="rId2" Type="http://schemas.openxmlformats.org/officeDocument/2006/relationships/image" Target="../media/image118.png"/><Relationship Id="rId19" Type="http://schemas.openxmlformats.org/officeDocument/2006/relationships/image" Target="../media/image135.png"/><Relationship Id="rId18" Type="http://schemas.openxmlformats.org/officeDocument/2006/relationships/image" Target="../media/image134.png"/><Relationship Id="rId17" Type="http://schemas.openxmlformats.org/officeDocument/2006/relationships/image" Target="../media/image133.png"/><Relationship Id="rId16" Type="http://schemas.openxmlformats.org/officeDocument/2006/relationships/image" Target="../media/image132.png"/><Relationship Id="rId15" Type="http://schemas.openxmlformats.org/officeDocument/2006/relationships/image" Target="../media/image131.png"/><Relationship Id="rId14" Type="http://schemas.openxmlformats.org/officeDocument/2006/relationships/image" Target="../media/image130.png"/><Relationship Id="rId13" Type="http://schemas.openxmlformats.org/officeDocument/2006/relationships/image" Target="../media/image129.png"/><Relationship Id="rId12" Type="http://schemas.openxmlformats.org/officeDocument/2006/relationships/image" Target="../media/image128.png"/><Relationship Id="rId11" Type="http://schemas.openxmlformats.org/officeDocument/2006/relationships/image" Target="../media/image127.png"/><Relationship Id="rId10" Type="http://schemas.openxmlformats.org/officeDocument/2006/relationships/image" Target="../media/image126.png"/><Relationship Id="rId1" Type="http://schemas.openxmlformats.org/officeDocument/2006/relationships/image" Target="../media/image1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3.png"/><Relationship Id="rId8" Type="http://schemas.openxmlformats.org/officeDocument/2006/relationships/image" Target="../media/image162.png"/><Relationship Id="rId7" Type="http://schemas.openxmlformats.org/officeDocument/2006/relationships/image" Target="../media/image161.png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3" Type="http://schemas.openxmlformats.org/officeDocument/2006/relationships/image" Target="../media/image157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181.png"/><Relationship Id="rId26" Type="http://schemas.openxmlformats.org/officeDocument/2006/relationships/image" Target="../media/image180.png"/><Relationship Id="rId25" Type="http://schemas.openxmlformats.org/officeDocument/2006/relationships/image" Target="../media/image179.png"/><Relationship Id="rId24" Type="http://schemas.openxmlformats.org/officeDocument/2006/relationships/image" Target="../media/image178.png"/><Relationship Id="rId23" Type="http://schemas.openxmlformats.org/officeDocument/2006/relationships/image" Target="../media/image177.png"/><Relationship Id="rId22" Type="http://schemas.openxmlformats.org/officeDocument/2006/relationships/image" Target="../media/image176.png"/><Relationship Id="rId21" Type="http://schemas.openxmlformats.org/officeDocument/2006/relationships/image" Target="../media/image175.png"/><Relationship Id="rId20" Type="http://schemas.openxmlformats.org/officeDocument/2006/relationships/image" Target="../media/image174.png"/><Relationship Id="rId2" Type="http://schemas.openxmlformats.org/officeDocument/2006/relationships/image" Target="../media/image156.png"/><Relationship Id="rId19" Type="http://schemas.openxmlformats.org/officeDocument/2006/relationships/image" Target="../media/image173.png"/><Relationship Id="rId18" Type="http://schemas.openxmlformats.org/officeDocument/2006/relationships/image" Target="../media/image172.png"/><Relationship Id="rId17" Type="http://schemas.openxmlformats.org/officeDocument/2006/relationships/image" Target="../media/image171.png"/><Relationship Id="rId16" Type="http://schemas.openxmlformats.org/officeDocument/2006/relationships/image" Target="../media/image170.png"/><Relationship Id="rId15" Type="http://schemas.openxmlformats.org/officeDocument/2006/relationships/image" Target="../media/image169.png"/><Relationship Id="rId14" Type="http://schemas.openxmlformats.org/officeDocument/2006/relationships/image" Target="../media/image168.png"/><Relationship Id="rId13" Type="http://schemas.openxmlformats.org/officeDocument/2006/relationships/image" Target="../media/image167.png"/><Relationship Id="rId12" Type="http://schemas.openxmlformats.org/officeDocument/2006/relationships/image" Target="../media/image166.png"/><Relationship Id="rId11" Type="http://schemas.openxmlformats.org/officeDocument/2006/relationships/image" Target="../media/image165.png"/><Relationship Id="rId10" Type="http://schemas.openxmlformats.org/officeDocument/2006/relationships/image" Target="../media/image164.png"/><Relationship Id="rId1" Type="http://schemas.openxmlformats.org/officeDocument/2006/relationships/image" Target="../media/image15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0.png"/><Relationship Id="rId8" Type="http://schemas.openxmlformats.org/officeDocument/2006/relationships/image" Target="../media/image189.png"/><Relationship Id="rId7" Type="http://schemas.openxmlformats.org/officeDocument/2006/relationships/image" Target="../media/image188.png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95.png"/><Relationship Id="rId13" Type="http://schemas.openxmlformats.org/officeDocument/2006/relationships/image" Target="../media/image194.png"/><Relationship Id="rId12" Type="http://schemas.openxmlformats.org/officeDocument/2006/relationships/image" Target="../media/image193.png"/><Relationship Id="rId11" Type="http://schemas.openxmlformats.org/officeDocument/2006/relationships/image" Target="../media/image192.png"/><Relationship Id="rId10" Type="http://schemas.openxmlformats.org/officeDocument/2006/relationships/image" Target="../media/image191.png"/><Relationship Id="rId1" Type="http://schemas.openxmlformats.org/officeDocument/2006/relationships/image" Target="../media/image18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4.png"/><Relationship Id="rId8" Type="http://schemas.openxmlformats.org/officeDocument/2006/relationships/image" Target="../media/image203.png"/><Relationship Id="rId7" Type="http://schemas.openxmlformats.org/officeDocument/2006/relationships/image" Target="../media/image202.png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Relationship Id="rId3" Type="http://schemas.openxmlformats.org/officeDocument/2006/relationships/image" Target="../media/image198.png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222.png"/><Relationship Id="rId27" Type="http://schemas.openxmlformats.org/officeDocument/2006/relationships/image" Target="../media/image221.png"/><Relationship Id="rId26" Type="http://schemas.openxmlformats.org/officeDocument/2006/relationships/image" Target="../media/image220.png"/><Relationship Id="rId25" Type="http://schemas.openxmlformats.org/officeDocument/2006/relationships/image" Target="../media/image219.png"/><Relationship Id="rId24" Type="http://schemas.openxmlformats.org/officeDocument/2006/relationships/image" Target="../media/image218.png"/><Relationship Id="rId23" Type="http://schemas.openxmlformats.org/officeDocument/2006/relationships/image" Target="../media/image217.png"/><Relationship Id="rId22" Type="http://schemas.openxmlformats.org/officeDocument/2006/relationships/image" Target="../media/image216.png"/><Relationship Id="rId21" Type="http://schemas.openxmlformats.org/officeDocument/2006/relationships/image" Target="../media/image215.png"/><Relationship Id="rId20" Type="http://schemas.openxmlformats.org/officeDocument/2006/relationships/image" Target="../media/image214.png"/><Relationship Id="rId2" Type="http://schemas.openxmlformats.org/officeDocument/2006/relationships/image" Target="../media/image197.png"/><Relationship Id="rId19" Type="http://schemas.openxmlformats.org/officeDocument/2006/relationships/image" Target="../media/image213.png"/><Relationship Id="rId18" Type="http://schemas.openxmlformats.org/officeDocument/2006/relationships/image" Target="../media/image212.jpeg"/><Relationship Id="rId17" Type="http://schemas.openxmlformats.org/officeDocument/2006/relationships/image" Target="../media/image116.png"/><Relationship Id="rId16" Type="http://schemas.openxmlformats.org/officeDocument/2006/relationships/image" Target="../media/image211.png"/><Relationship Id="rId15" Type="http://schemas.openxmlformats.org/officeDocument/2006/relationships/image" Target="../media/image210.png"/><Relationship Id="rId14" Type="http://schemas.openxmlformats.org/officeDocument/2006/relationships/image" Target="../media/image209.png"/><Relationship Id="rId13" Type="http://schemas.openxmlformats.org/officeDocument/2006/relationships/image" Target="../media/image208.png"/><Relationship Id="rId12" Type="http://schemas.openxmlformats.org/officeDocument/2006/relationships/image" Target="../media/image207.png"/><Relationship Id="rId11" Type="http://schemas.openxmlformats.org/officeDocument/2006/relationships/image" Target="../media/image206.png"/><Relationship Id="rId10" Type="http://schemas.openxmlformats.org/officeDocument/2006/relationships/image" Target="../media/image205.png"/><Relationship Id="rId1" Type="http://schemas.openxmlformats.org/officeDocument/2006/relationships/image" Target="../media/image19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1.png"/><Relationship Id="rId8" Type="http://schemas.openxmlformats.org/officeDocument/2006/relationships/image" Target="../media/image230.png"/><Relationship Id="rId7" Type="http://schemas.openxmlformats.org/officeDocument/2006/relationships/image" Target="../media/image229.png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37.png"/><Relationship Id="rId14" Type="http://schemas.openxmlformats.org/officeDocument/2006/relationships/image" Target="../media/image236.png"/><Relationship Id="rId13" Type="http://schemas.openxmlformats.org/officeDocument/2006/relationships/image" Target="../media/image235.png"/><Relationship Id="rId12" Type="http://schemas.openxmlformats.org/officeDocument/2006/relationships/image" Target="../media/image234.png"/><Relationship Id="rId11" Type="http://schemas.openxmlformats.org/officeDocument/2006/relationships/image" Target="../media/image233.png"/><Relationship Id="rId10" Type="http://schemas.openxmlformats.org/officeDocument/2006/relationships/image" Target="../media/image232.png"/><Relationship Id="rId1" Type="http://schemas.openxmlformats.org/officeDocument/2006/relationships/image" Target="../media/image22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6.png"/><Relationship Id="rId8" Type="http://schemas.openxmlformats.org/officeDocument/2006/relationships/image" Target="../media/image245.png"/><Relationship Id="rId7" Type="http://schemas.openxmlformats.org/officeDocument/2006/relationships/image" Target="../media/image244.png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50.png"/><Relationship Id="rId12" Type="http://schemas.openxmlformats.org/officeDocument/2006/relationships/image" Target="../media/image249.png"/><Relationship Id="rId11" Type="http://schemas.openxmlformats.org/officeDocument/2006/relationships/image" Target="../media/image248.png"/><Relationship Id="rId10" Type="http://schemas.openxmlformats.org/officeDocument/2006/relationships/image" Target="../media/image247.png"/><Relationship Id="rId1" Type="http://schemas.openxmlformats.org/officeDocument/2006/relationships/image" Target="../media/image2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9.png"/><Relationship Id="rId8" Type="http://schemas.openxmlformats.org/officeDocument/2006/relationships/image" Target="../media/image258.png"/><Relationship Id="rId7" Type="http://schemas.openxmlformats.org/officeDocument/2006/relationships/image" Target="../media/image257.png"/><Relationship Id="rId69" Type="http://schemas.openxmlformats.org/officeDocument/2006/relationships/slideLayout" Target="../slideLayouts/slideLayout2.xml"/><Relationship Id="rId68" Type="http://schemas.openxmlformats.org/officeDocument/2006/relationships/image" Target="../media/image316.png"/><Relationship Id="rId67" Type="http://schemas.openxmlformats.org/officeDocument/2006/relationships/image" Target="../media/image315.png"/><Relationship Id="rId66" Type="http://schemas.openxmlformats.org/officeDocument/2006/relationships/image" Target="../media/image314.png"/><Relationship Id="rId65" Type="http://schemas.openxmlformats.org/officeDocument/2006/relationships/image" Target="../media/image313.png"/><Relationship Id="rId64" Type="http://schemas.openxmlformats.org/officeDocument/2006/relationships/image" Target="../media/image312.png"/><Relationship Id="rId63" Type="http://schemas.openxmlformats.org/officeDocument/2006/relationships/image" Target="../media/image311.png"/><Relationship Id="rId62" Type="http://schemas.openxmlformats.org/officeDocument/2006/relationships/image" Target="../media/image310.png"/><Relationship Id="rId61" Type="http://schemas.openxmlformats.org/officeDocument/2006/relationships/image" Target="../media/image309.png"/><Relationship Id="rId60" Type="http://schemas.openxmlformats.org/officeDocument/2006/relationships/image" Target="../media/image308.png"/><Relationship Id="rId6" Type="http://schemas.openxmlformats.org/officeDocument/2006/relationships/image" Target="../media/image256.png"/><Relationship Id="rId59" Type="http://schemas.openxmlformats.org/officeDocument/2006/relationships/image" Target="../media/image307.png"/><Relationship Id="rId58" Type="http://schemas.openxmlformats.org/officeDocument/2006/relationships/image" Target="../media/image306.png"/><Relationship Id="rId57" Type="http://schemas.openxmlformats.org/officeDocument/2006/relationships/image" Target="../media/image305.png"/><Relationship Id="rId56" Type="http://schemas.openxmlformats.org/officeDocument/2006/relationships/image" Target="../media/image304.png"/><Relationship Id="rId55" Type="http://schemas.openxmlformats.org/officeDocument/2006/relationships/image" Target="../media/image303.png"/><Relationship Id="rId54" Type="http://schemas.openxmlformats.org/officeDocument/2006/relationships/image" Target="../media/image302.png"/><Relationship Id="rId53" Type="http://schemas.openxmlformats.org/officeDocument/2006/relationships/image" Target="../media/image301.png"/><Relationship Id="rId52" Type="http://schemas.openxmlformats.org/officeDocument/2006/relationships/image" Target="../media/image300.png"/><Relationship Id="rId51" Type="http://schemas.openxmlformats.org/officeDocument/2006/relationships/image" Target="../media/image299.png"/><Relationship Id="rId50" Type="http://schemas.openxmlformats.org/officeDocument/2006/relationships/image" Target="../media/image298.png"/><Relationship Id="rId5" Type="http://schemas.openxmlformats.org/officeDocument/2006/relationships/image" Target="../media/image255.png"/><Relationship Id="rId49" Type="http://schemas.openxmlformats.org/officeDocument/2006/relationships/image" Target="../media/image297.png"/><Relationship Id="rId48" Type="http://schemas.openxmlformats.org/officeDocument/2006/relationships/image" Target="../media/image296.png"/><Relationship Id="rId47" Type="http://schemas.openxmlformats.org/officeDocument/2006/relationships/image" Target="../media/image295.png"/><Relationship Id="rId46" Type="http://schemas.openxmlformats.org/officeDocument/2006/relationships/image" Target="../media/image294.png"/><Relationship Id="rId45" Type="http://schemas.openxmlformats.org/officeDocument/2006/relationships/image" Target="../media/image293.png"/><Relationship Id="rId44" Type="http://schemas.openxmlformats.org/officeDocument/2006/relationships/image" Target="../media/image292.png"/><Relationship Id="rId43" Type="http://schemas.openxmlformats.org/officeDocument/2006/relationships/image" Target="../media/image291.png"/><Relationship Id="rId42" Type="http://schemas.openxmlformats.org/officeDocument/2006/relationships/image" Target="../media/image290.png"/><Relationship Id="rId41" Type="http://schemas.openxmlformats.org/officeDocument/2006/relationships/image" Target="../media/image289.png"/><Relationship Id="rId40" Type="http://schemas.openxmlformats.org/officeDocument/2006/relationships/image" Target="../media/image288.png"/><Relationship Id="rId4" Type="http://schemas.openxmlformats.org/officeDocument/2006/relationships/image" Target="../media/image254.png"/><Relationship Id="rId39" Type="http://schemas.openxmlformats.org/officeDocument/2006/relationships/image" Target="../media/image287.png"/><Relationship Id="rId38" Type="http://schemas.openxmlformats.org/officeDocument/2006/relationships/image" Target="../media/image116.png"/><Relationship Id="rId37" Type="http://schemas.openxmlformats.org/officeDocument/2006/relationships/image" Target="../media/image286.png"/><Relationship Id="rId36" Type="http://schemas.openxmlformats.org/officeDocument/2006/relationships/image" Target="../media/image285.png"/><Relationship Id="rId35" Type="http://schemas.openxmlformats.org/officeDocument/2006/relationships/image" Target="../media/image284.png"/><Relationship Id="rId34" Type="http://schemas.openxmlformats.org/officeDocument/2006/relationships/image" Target="../media/image283.png"/><Relationship Id="rId33" Type="http://schemas.openxmlformats.org/officeDocument/2006/relationships/image" Target="../media/image282.png"/><Relationship Id="rId32" Type="http://schemas.openxmlformats.org/officeDocument/2006/relationships/image" Target="../media/image281.png"/><Relationship Id="rId31" Type="http://schemas.openxmlformats.org/officeDocument/2006/relationships/image" Target="../media/image280.png"/><Relationship Id="rId30" Type="http://schemas.openxmlformats.org/officeDocument/2006/relationships/image" Target="../media/image279.png"/><Relationship Id="rId3" Type="http://schemas.openxmlformats.org/officeDocument/2006/relationships/image" Target="../media/image253.png"/><Relationship Id="rId29" Type="http://schemas.openxmlformats.org/officeDocument/2006/relationships/image" Target="../media/image278.png"/><Relationship Id="rId28" Type="http://schemas.openxmlformats.org/officeDocument/2006/relationships/image" Target="../media/image277.png"/><Relationship Id="rId27" Type="http://schemas.openxmlformats.org/officeDocument/2006/relationships/image" Target="../media/image276.png"/><Relationship Id="rId26" Type="http://schemas.openxmlformats.org/officeDocument/2006/relationships/image" Target="../media/image275.png"/><Relationship Id="rId25" Type="http://schemas.openxmlformats.org/officeDocument/2006/relationships/image" Target="../media/image274.png"/><Relationship Id="rId24" Type="http://schemas.openxmlformats.org/officeDocument/2006/relationships/image" Target="../media/image273.png"/><Relationship Id="rId23" Type="http://schemas.openxmlformats.org/officeDocument/2006/relationships/image" Target="../media/image272.png"/><Relationship Id="rId22" Type="http://schemas.openxmlformats.org/officeDocument/2006/relationships/image" Target="../media/image271.png"/><Relationship Id="rId21" Type="http://schemas.openxmlformats.org/officeDocument/2006/relationships/image" Target="../media/image270.png"/><Relationship Id="rId20" Type="http://schemas.openxmlformats.org/officeDocument/2006/relationships/image" Target="../media/image269.jpeg"/><Relationship Id="rId2" Type="http://schemas.openxmlformats.org/officeDocument/2006/relationships/image" Target="../media/image252.png"/><Relationship Id="rId19" Type="http://schemas.openxmlformats.org/officeDocument/2006/relationships/image" Target="../media/image195.png"/><Relationship Id="rId18" Type="http://schemas.openxmlformats.org/officeDocument/2006/relationships/image" Target="../media/image268.png"/><Relationship Id="rId17" Type="http://schemas.openxmlformats.org/officeDocument/2006/relationships/image" Target="../media/image267.png"/><Relationship Id="rId16" Type="http://schemas.openxmlformats.org/officeDocument/2006/relationships/image" Target="../media/image266.png"/><Relationship Id="rId15" Type="http://schemas.openxmlformats.org/officeDocument/2006/relationships/image" Target="../media/image265.png"/><Relationship Id="rId14" Type="http://schemas.openxmlformats.org/officeDocument/2006/relationships/image" Target="../media/image264.png"/><Relationship Id="rId13" Type="http://schemas.openxmlformats.org/officeDocument/2006/relationships/image" Target="../media/image263.png"/><Relationship Id="rId12" Type="http://schemas.openxmlformats.org/officeDocument/2006/relationships/image" Target="../media/image262.png"/><Relationship Id="rId11" Type="http://schemas.openxmlformats.org/officeDocument/2006/relationships/image" Target="../media/image261.png"/><Relationship Id="rId10" Type="http://schemas.openxmlformats.org/officeDocument/2006/relationships/image" Target="../media/image260.png"/><Relationship Id="rId1" Type="http://schemas.openxmlformats.org/officeDocument/2006/relationships/image" Target="../media/image2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5.png"/><Relationship Id="rId8" Type="http://schemas.openxmlformats.org/officeDocument/2006/relationships/image" Target="../media/image324.png"/><Relationship Id="rId7" Type="http://schemas.openxmlformats.org/officeDocument/2006/relationships/image" Target="../media/image323.png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Relationship Id="rId3" Type="http://schemas.openxmlformats.org/officeDocument/2006/relationships/image" Target="../media/image319.png"/><Relationship Id="rId25" Type="http://schemas.openxmlformats.org/officeDocument/2006/relationships/slideLayout" Target="../slideLayouts/slideLayout5.xml"/><Relationship Id="rId24" Type="http://schemas.openxmlformats.org/officeDocument/2006/relationships/image" Target="../media/image195.png"/><Relationship Id="rId23" Type="http://schemas.openxmlformats.org/officeDocument/2006/relationships/image" Target="../media/image339.png"/><Relationship Id="rId22" Type="http://schemas.openxmlformats.org/officeDocument/2006/relationships/image" Target="../media/image338.png"/><Relationship Id="rId21" Type="http://schemas.openxmlformats.org/officeDocument/2006/relationships/image" Target="../media/image337.png"/><Relationship Id="rId20" Type="http://schemas.openxmlformats.org/officeDocument/2006/relationships/image" Target="../media/image336.png"/><Relationship Id="rId2" Type="http://schemas.openxmlformats.org/officeDocument/2006/relationships/image" Target="../media/image318.png"/><Relationship Id="rId19" Type="http://schemas.openxmlformats.org/officeDocument/2006/relationships/image" Target="../media/image335.png"/><Relationship Id="rId18" Type="http://schemas.openxmlformats.org/officeDocument/2006/relationships/image" Target="../media/image334.png"/><Relationship Id="rId17" Type="http://schemas.openxmlformats.org/officeDocument/2006/relationships/image" Target="../media/image333.png"/><Relationship Id="rId16" Type="http://schemas.openxmlformats.org/officeDocument/2006/relationships/image" Target="../media/image332.png"/><Relationship Id="rId15" Type="http://schemas.openxmlformats.org/officeDocument/2006/relationships/image" Target="../media/image331.png"/><Relationship Id="rId14" Type="http://schemas.openxmlformats.org/officeDocument/2006/relationships/image" Target="../media/image330.png"/><Relationship Id="rId13" Type="http://schemas.openxmlformats.org/officeDocument/2006/relationships/image" Target="../media/image329.png"/><Relationship Id="rId12" Type="http://schemas.openxmlformats.org/officeDocument/2006/relationships/image" Target="../media/image328.png"/><Relationship Id="rId11" Type="http://schemas.openxmlformats.org/officeDocument/2006/relationships/image" Target="../media/image327.png"/><Relationship Id="rId10" Type="http://schemas.openxmlformats.org/officeDocument/2006/relationships/image" Target="../media/image326.png"/><Relationship Id="rId1" Type="http://schemas.openxmlformats.org/officeDocument/2006/relationships/image" Target="../media/image3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5.png"/><Relationship Id="rId8" Type="http://schemas.openxmlformats.org/officeDocument/2006/relationships/image" Target="../media/image346.png"/><Relationship Id="rId7" Type="http://schemas.openxmlformats.org/officeDocument/2006/relationships/image" Target="../media/image345.png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Relationship Id="rId3" Type="http://schemas.openxmlformats.org/officeDocument/2006/relationships/image" Target="../media/image341.png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340.png"/><Relationship Id="rId19" Type="http://schemas.openxmlformats.org/officeDocument/2006/relationships/image" Target="../media/image356.jpeg"/><Relationship Id="rId18" Type="http://schemas.openxmlformats.org/officeDocument/2006/relationships/image" Target="../media/image355.png"/><Relationship Id="rId17" Type="http://schemas.openxmlformats.org/officeDocument/2006/relationships/image" Target="../media/image354.png"/><Relationship Id="rId16" Type="http://schemas.openxmlformats.org/officeDocument/2006/relationships/image" Target="../media/image353.png"/><Relationship Id="rId15" Type="http://schemas.openxmlformats.org/officeDocument/2006/relationships/image" Target="../media/image352.png"/><Relationship Id="rId14" Type="http://schemas.openxmlformats.org/officeDocument/2006/relationships/image" Target="../media/image351.png"/><Relationship Id="rId13" Type="http://schemas.openxmlformats.org/officeDocument/2006/relationships/image" Target="../media/image350.png"/><Relationship Id="rId12" Type="http://schemas.openxmlformats.org/officeDocument/2006/relationships/image" Target="../media/image349.png"/><Relationship Id="rId11" Type="http://schemas.openxmlformats.org/officeDocument/2006/relationships/image" Target="../media/image348.png"/><Relationship Id="rId10" Type="http://schemas.openxmlformats.org/officeDocument/2006/relationships/image" Target="../media/image347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5.png"/><Relationship Id="rId8" Type="http://schemas.openxmlformats.org/officeDocument/2006/relationships/image" Target="../media/image364.png"/><Relationship Id="rId7" Type="http://schemas.openxmlformats.org/officeDocument/2006/relationships/image" Target="../media/image363.png"/><Relationship Id="rId6" Type="http://schemas.openxmlformats.org/officeDocument/2006/relationships/image" Target="../media/image362.png"/><Relationship Id="rId5" Type="http://schemas.openxmlformats.org/officeDocument/2006/relationships/image" Target="../media/image361.png"/><Relationship Id="rId4" Type="http://schemas.openxmlformats.org/officeDocument/2006/relationships/image" Target="../media/image360.png"/><Relationship Id="rId3" Type="http://schemas.openxmlformats.org/officeDocument/2006/relationships/image" Target="../media/image359.png"/><Relationship Id="rId2" Type="http://schemas.openxmlformats.org/officeDocument/2006/relationships/image" Target="../media/image358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72.png"/><Relationship Id="rId15" Type="http://schemas.openxmlformats.org/officeDocument/2006/relationships/image" Target="../media/image371.png"/><Relationship Id="rId14" Type="http://schemas.openxmlformats.org/officeDocument/2006/relationships/image" Target="../media/image370.png"/><Relationship Id="rId13" Type="http://schemas.openxmlformats.org/officeDocument/2006/relationships/image" Target="../media/image369.png"/><Relationship Id="rId12" Type="http://schemas.openxmlformats.org/officeDocument/2006/relationships/image" Target="../media/image368.png"/><Relationship Id="rId11" Type="http://schemas.openxmlformats.org/officeDocument/2006/relationships/image" Target="../media/image367.png"/><Relationship Id="rId10" Type="http://schemas.openxmlformats.org/officeDocument/2006/relationships/image" Target="../media/image366.png"/><Relationship Id="rId1" Type="http://schemas.openxmlformats.org/officeDocument/2006/relationships/image" Target="../media/image357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80.png"/><Relationship Id="rId7" Type="http://schemas.openxmlformats.org/officeDocument/2006/relationships/image" Target="../media/image379.png"/><Relationship Id="rId6" Type="http://schemas.openxmlformats.org/officeDocument/2006/relationships/image" Target="../media/image378.png"/><Relationship Id="rId5" Type="http://schemas.openxmlformats.org/officeDocument/2006/relationships/image" Target="../media/image377.png"/><Relationship Id="rId4" Type="http://schemas.openxmlformats.org/officeDocument/2006/relationships/image" Target="../media/image376.png"/><Relationship Id="rId3" Type="http://schemas.openxmlformats.org/officeDocument/2006/relationships/image" Target="../media/image375.png"/><Relationship Id="rId2" Type="http://schemas.openxmlformats.org/officeDocument/2006/relationships/image" Target="../media/image374.png"/><Relationship Id="rId1" Type="http://schemas.openxmlformats.org/officeDocument/2006/relationships/image" Target="../media/image37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9.png"/><Relationship Id="rId8" Type="http://schemas.openxmlformats.org/officeDocument/2006/relationships/image" Target="../media/image388.png"/><Relationship Id="rId7" Type="http://schemas.openxmlformats.org/officeDocument/2006/relationships/image" Target="../media/image387.png"/><Relationship Id="rId6" Type="http://schemas.openxmlformats.org/officeDocument/2006/relationships/image" Target="../media/image386.png"/><Relationship Id="rId5" Type="http://schemas.openxmlformats.org/officeDocument/2006/relationships/image" Target="../media/image385.png"/><Relationship Id="rId4" Type="http://schemas.openxmlformats.org/officeDocument/2006/relationships/image" Target="../media/image384.png"/><Relationship Id="rId3" Type="http://schemas.openxmlformats.org/officeDocument/2006/relationships/image" Target="../media/image383.png"/><Relationship Id="rId2" Type="http://schemas.openxmlformats.org/officeDocument/2006/relationships/image" Target="../media/image382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94.png"/><Relationship Id="rId13" Type="http://schemas.openxmlformats.org/officeDocument/2006/relationships/image" Target="../media/image393.png"/><Relationship Id="rId12" Type="http://schemas.openxmlformats.org/officeDocument/2006/relationships/image" Target="../media/image392.png"/><Relationship Id="rId11" Type="http://schemas.openxmlformats.org/officeDocument/2006/relationships/image" Target="../media/image391.png"/><Relationship Id="rId10" Type="http://schemas.openxmlformats.org/officeDocument/2006/relationships/image" Target="../media/image390.png"/><Relationship Id="rId1" Type="http://schemas.openxmlformats.org/officeDocument/2006/relationships/image" Target="../media/image38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97.png"/><Relationship Id="rId2" Type="http://schemas.openxmlformats.org/officeDocument/2006/relationships/image" Target="../media/image396.png"/><Relationship Id="rId1" Type="http://schemas.openxmlformats.org/officeDocument/2006/relationships/image" Target="../media/image39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25.png"/><Relationship Id="rId20" Type="http://schemas.openxmlformats.org/officeDocument/2006/relationships/image" Target="../media/image24.png"/><Relationship Id="rId2" Type="http://schemas.openxmlformats.org/officeDocument/2006/relationships/image" Target="../media/image6.png"/><Relationship Id="rId19" Type="http://schemas.openxmlformats.org/officeDocument/2006/relationships/image" Target="../media/image23.png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18364" y="2666647"/>
            <a:ext cx="4565016" cy="9964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0498" y="2582824"/>
            <a:ext cx="5134610" cy="11684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259080">
              <a:lnSpc>
                <a:spcPts val="9065"/>
              </a:lnSpc>
            </a:pPr>
            <a:r>
              <a:rPr sz="8000" spc="-26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8000" spc="-37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OW</a:t>
            </a:r>
            <a:r>
              <a:rPr sz="8000" spc="-28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8000" spc="-30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8000" spc="-3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8000" spc="-254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5" name="Text Box 4"/>
          <p:cNvSpPr txBox="1"/>
          <p:nvPr/>
        </p:nvSpPr>
        <p:spPr>
          <a:xfrm>
            <a:off x="2352040" y="4022090"/>
            <a:ext cx="4429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M. Venkata Swamy</a:t>
            </a:r>
            <a:endParaRPr lang="en-US"/>
          </a:p>
          <a:p>
            <a:pPr algn="ctr"/>
            <a:r>
              <a:rPr lang="en-US"/>
              <a:t>Associte Professor, MLRIP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795" y="466725"/>
            <a:ext cx="4868545" cy="1552575"/>
            <a:chOff x="264795" y="466725"/>
            <a:chExt cx="4868545" cy="155257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4795" y="1009015"/>
              <a:ext cx="3147060" cy="10102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2415" y="1009015"/>
              <a:ext cx="2320925" cy="101028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92473" y="6217411"/>
            <a:ext cx="168211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Department</a:t>
            </a:r>
            <a:r>
              <a:rPr sz="11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1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100" spc="-5" dirty="0">
                <a:latin typeface="Times New Roman" panose="02020603050405020304"/>
                <a:cs typeface="Times New Roman" panose="02020603050405020304"/>
              </a:rPr>
              <a:t> Pharmaceutics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8120" y="3797300"/>
            <a:ext cx="8818880" cy="2235835"/>
            <a:chOff x="198120" y="3797300"/>
            <a:chExt cx="8818880" cy="22358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50" y="3949064"/>
              <a:ext cx="1501775" cy="3041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3740" y="3797300"/>
              <a:ext cx="1083945" cy="6267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0834" y="3797300"/>
              <a:ext cx="833755" cy="626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7740" y="3797300"/>
              <a:ext cx="1306194" cy="6267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7720" y="3797300"/>
              <a:ext cx="654050" cy="6267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74920" y="3797300"/>
              <a:ext cx="836929" cy="6267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4999" y="3797300"/>
              <a:ext cx="1967229" cy="6267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85379" y="3797300"/>
              <a:ext cx="897890" cy="6267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6420" y="3797300"/>
              <a:ext cx="830579" cy="6267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7825" y="4504055"/>
              <a:ext cx="1098550" cy="2279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0345" y="4333240"/>
              <a:ext cx="654050" cy="6267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81199" y="4333240"/>
              <a:ext cx="1437004" cy="6267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51834" y="4333240"/>
              <a:ext cx="662939" cy="6267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51579" y="4333240"/>
              <a:ext cx="718185" cy="6267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06570" y="4333240"/>
              <a:ext cx="1644650" cy="6267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84849" y="4333240"/>
              <a:ext cx="1333500" cy="6267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55154" y="4333240"/>
              <a:ext cx="967740" cy="6267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59700" y="4333240"/>
              <a:ext cx="715009" cy="6267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11514" y="4333240"/>
              <a:ext cx="705484" cy="6267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8120" y="4869814"/>
              <a:ext cx="1961514" cy="6267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85620" y="4869814"/>
              <a:ext cx="461644" cy="62674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02155" y="4869814"/>
              <a:ext cx="1827530" cy="6267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56304" y="4869814"/>
              <a:ext cx="461645" cy="62674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72840" y="4869814"/>
              <a:ext cx="1355089" cy="62674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82185" y="4869814"/>
              <a:ext cx="1635125" cy="6267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72199" y="4869814"/>
              <a:ext cx="666115" cy="62674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92570" y="4869814"/>
              <a:ext cx="711834" cy="62674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58660" y="4869814"/>
              <a:ext cx="1958340" cy="6267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8120" y="5406389"/>
              <a:ext cx="1330325" cy="6267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55064" y="5406389"/>
              <a:ext cx="461645" cy="626745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54456" y="1164920"/>
            <a:ext cx="4381500" cy="5372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4150"/>
              </a:lnSpc>
              <a:tabLst>
                <a:tab pos="2484120" algn="l"/>
              </a:tabLst>
            </a:pPr>
            <a:r>
              <a:rPr sz="3600" spc="-26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600" spc="-254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3600" spc="-25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3600" spc="-280" dirty="0">
                <a:latin typeface="Times New Roman" panose="02020603050405020304"/>
                <a:cs typeface="Times New Roman" panose="02020603050405020304"/>
              </a:rPr>
              <a:t>ND</a:t>
            </a:r>
            <a:r>
              <a:rPr sz="3600" spc="-14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3600" spc="-28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3600" spc="-305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36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600" spc="-130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3600" spc="-35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3600" spc="-14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3600" spc="-300" dirty="0">
                <a:latin typeface="Times New Roman" panose="02020603050405020304"/>
                <a:cs typeface="Times New Roman" panose="02020603050405020304"/>
              </a:rPr>
              <a:t>X</a:t>
            </a:r>
            <a:r>
              <a:rPr sz="3600" spc="-14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3600" spc="-28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3600" spc="-290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3600" spc="-135" dirty="0">
                <a:latin typeface="Times New Roman" panose="02020603050405020304"/>
                <a:cs typeface="Times New Roman" panose="02020603050405020304"/>
              </a:rPr>
              <a:t>)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98120" y="2205354"/>
            <a:ext cx="8819515" cy="1163320"/>
            <a:chOff x="198120" y="2205354"/>
            <a:chExt cx="8819515" cy="1163320"/>
          </a:xfrm>
        </p:grpSpPr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8315" y="2357119"/>
              <a:ext cx="1224915" cy="30416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51634" y="2205354"/>
              <a:ext cx="601980" cy="62674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02155" y="2205354"/>
              <a:ext cx="1040765" cy="62674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91459" y="2205354"/>
              <a:ext cx="1150619" cy="62674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90620" y="2205354"/>
              <a:ext cx="913129" cy="62674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52290" y="2205354"/>
              <a:ext cx="669289" cy="6267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72660" y="2205354"/>
              <a:ext cx="1101725" cy="62674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26099" y="2205354"/>
              <a:ext cx="1937384" cy="62674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312025" y="2205354"/>
              <a:ext cx="827404" cy="62674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91145" y="2205354"/>
              <a:ext cx="662940" cy="6267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302625" y="2205354"/>
              <a:ext cx="715009" cy="6267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98120" y="2741929"/>
              <a:ext cx="1751330" cy="62674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634" y="2741929"/>
              <a:ext cx="662939" cy="62674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20570" y="2741929"/>
              <a:ext cx="1043940" cy="62674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70505" y="2741929"/>
              <a:ext cx="541019" cy="62674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20059" y="2741929"/>
              <a:ext cx="1489075" cy="62674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211954" y="2741929"/>
              <a:ext cx="1440179" cy="62674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58129" y="2741929"/>
              <a:ext cx="1482725" cy="62674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467474" y="2741929"/>
              <a:ext cx="461645" cy="626745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362204" y="2283713"/>
            <a:ext cx="8483600" cy="357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40" algn="just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latin typeface="Tahoma" panose="020B0604030504040204"/>
                <a:cs typeface="Tahoma" panose="020B0604030504040204"/>
              </a:rPr>
              <a:t>Blending</a:t>
            </a:r>
            <a:r>
              <a:rPr sz="2200" b="1" spc="3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is</a:t>
            </a:r>
            <a:r>
              <a:rPr sz="2200" b="1" spc="28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used</a:t>
            </a:r>
            <a:r>
              <a:rPr sz="2200" b="1" spc="3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when</a:t>
            </a:r>
            <a:r>
              <a:rPr sz="2200" b="1" spc="3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two</a:t>
            </a:r>
            <a:r>
              <a:rPr sz="2200" b="1" spc="3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or</a:t>
            </a:r>
            <a:r>
              <a:rPr sz="2200" b="1" spc="3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more</a:t>
            </a:r>
            <a:r>
              <a:rPr sz="2200" b="1" spc="37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substances</a:t>
            </a:r>
            <a:r>
              <a:rPr sz="2200" b="1" spc="30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are</a:t>
            </a:r>
            <a:r>
              <a:rPr sz="2200" b="1" spc="3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to</a:t>
            </a:r>
            <a:r>
              <a:rPr sz="2200" b="1" spc="3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be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 algn="just">
              <a:lnSpc>
                <a:spcPct val="100000"/>
              </a:lnSpc>
              <a:spcBef>
                <a:spcPts val="1590"/>
              </a:spcBef>
            </a:pPr>
            <a:r>
              <a:rPr sz="2200" b="1" dirty="0">
                <a:latin typeface="Tahoma" panose="020B0604030504040204"/>
                <a:cs typeface="Tahoma" panose="020B0604030504040204"/>
              </a:rPr>
              <a:t>combined</a:t>
            </a:r>
            <a:r>
              <a:rPr sz="22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to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form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uniform</a:t>
            </a:r>
            <a:r>
              <a:rPr sz="22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powder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mixture.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ahoma" panose="020B0604030504040204"/>
              <a:cs typeface="Tahoma" panose="020B0604030504040204"/>
            </a:endParaRPr>
          </a:p>
          <a:p>
            <a:pPr marL="12700" marR="5080" indent="91440" algn="just">
              <a:lnSpc>
                <a:spcPct val="157000"/>
              </a:lnSpc>
            </a:pPr>
            <a:r>
              <a:rPr sz="2200" b="1" spc="-5" dirty="0">
                <a:latin typeface="Tahoma" panose="020B0604030504040204"/>
                <a:cs typeface="Tahoma" panose="020B0604030504040204"/>
              </a:rPr>
              <a:t>Depending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upon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nature</a:t>
            </a:r>
            <a:r>
              <a:rPr sz="22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of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 ingredients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and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the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amount</a:t>
            </a:r>
            <a:r>
              <a:rPr sz="2200" b="1" spc="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of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powder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to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be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prepared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mixing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may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be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by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</a:t>
            </a:r>
            <a:r>
              <a:rPr sz="2300" b="1" i="1" spc="-140" dirty="0">
                <a:latin typeface="Verdana" panose="020B0604030504040204"/>
                <a:cs typeface="Verdana" panose="020B0604030504040204"/>
              </a:rPr>
              <a:t>spatulation, </a:t>
            </a:r>
            <a:r>
              <a:rPr sz="2300" b="1" i="1" spc="-130" dirty="0">
                <a:latin typeface="Verdana" panose="020B0604030504040204"/>
                <a:cs typeface="Verdana" panose="020B0604030504040204"/>
              </a:rPr>
              <a:t>trituration, </a:t>
            </a:r>
            <a:r>
              <a:rPr sz="2300" b="1" i="1" spc="-125" dirty="0">
                <a:latin typeface="Verdana" panose="020B0604030504040204"/>
                <a:cs typeface="Verdana" panose="020B0604030504040204"/>
              </a:rPr>
              <a:t>sifting, </a:t>
            </a:r>
            <a:r>
              <a:rPr sz="2300" b="1" i="1" spc="-155" dirty="0">
                <a:latin typeface="Verdana" panose="020B0604030504040204"/>
                <a:cs typeface="Verdana" panose="020B0604030504040204"/>
              </a:rPr>
              <a:t>tumbling </a:t>
            </a:r>
            <a:r>
              <a:rPr sz="2200" b="1" spc="-120" dirty="0">
                <a:latin typeface="Tahoma" panose="020B0604030504040204"/>
                <a:cs typeface="Tahoma" panose="020B0604030504040204"/>
              </a:rPr>
              <a:t>or </a:t>
            </a:r>
            <a:r>
              <a:rPr sz="2200" b="1" spc="-150" dirty="0">
                <a:latin typeface="Tahoma" panose="020B0604030504040204"/>
                <a:cs typeface="Tahoma" panose="020B0604030504040204"/>
              </a:rPr>
              <a:t>by </a:t>
            </a:r>
            <a:r>
              <a:rPr sz="2300" b="1" i="1" spc="-160" dirty="0">
                <a:latin typeface="Verdana" panose="020B0604030504040204"/>
                <a:cs typeface="Verdana" panose="020B0604030504040204"/>
              </a:rPr>
              <a:t>mechanical </a:t>
            </a:r>
            <a:r>
              <a:rPr sz="2300" b="1" i="1" spc="-155" dirty="0"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dirty="0">
                <a:latin typeface="Verdana" panose="020B0604030504040204"/>
                <a:cs typeface="Verdana" panose="020B0604030504040204"/>
              </a:rPr>
              <a:t>mixers.</a:t>
            </a:r>
            <a:endParaRPr sz="23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2473" y="6217411"/>
            <a:ext cx="8337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Department</a:t>
            </a:r>
            <a:r>
              <a:rPr sz="11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15" dirty="0">
                <a:latin typeface="Times New Roman" panose="02020603050405020304"/>
                <a:cs typeface="Times New Roman" panose="02020603050405020304"/>
              </a:rPr>
              <a:t>of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8727" y="6245378"/>
            <a:ext cx="81280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100" spc="5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1100" spc="-2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100" spc="1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1100" spc="1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100" spc="-4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1100" spc="10" dirty="0">
                <a:latin typeface="Times New Roman" panose="02020603050405020304"/>
                <a:cs typeface="Times New Roman" panose="02020603050405020304"/>
              </a:rPr>
              <a:t>ac</a:t>
            </a:r>
            <a:r>
              <a:rPr sz="1100" spc="-35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100" dirty="0">
                <a:latin typeface="Times New Roman" panose="02020603050405020304"/>
                <a:cs typeface="Times New Roman" panose="02020603050405020304"/>
              </a:rPr>
              <a:t>uti</a:t>
            </a: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100" dirty="0">
                <a:latin typeface="Times New Roman" panose="02020603050405020304"/>
                <a:cs typeface="Times New Roman" panose="02020603050405020304"/>
              </a:rPr>
              <a:t>s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96000" y="1009014"/>
            <a:ext cx="2976118" cy="129730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1000" y="1198244"/>
            <a:ext cx="3153410" cy="903605"/>
            <a:chOff x="381000" y="1198244"/>
            <a:chExt cx="3153410" cy="9036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544" y="1240789"/>
              <a:ext cx="2936875" cy="7086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75" y="1264919"/>
              <a:ext cx="2936875" cy="7086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1198244"/>
              <a:ext cx="3153410" cy="90360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0534" y="1287780"/>
            <a:ext cx="2871470" cy="643255"/>
          </a:xfrm>
          <a:prstGeom prst="rect">
            <a:avLst/>
          </a:prstGeom>
          <a:ln w="64007">
            <a:solidFill>
              <a:srgbClr val="CC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300"/>
              </a:spcBef>
            </a:pPr>
            <a:r>
              <a:rPr sz="3200" i="1" spc="-10" dirty="0">
                <a:latin typeface="Verdana" panose="020B0604030504040204"/>
                <a:cs typeface="Verdana" panose="020B0604030504040204"/>
              </a:rPr>
              <a:t>Spatulation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5609" y="2410460"/>
            <a:ext cx="8708390" cy="4446905"/>
            <a:chOff x="435609" y="2410460"/>
            <a:chExt cx="8708390" cy="44469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0" y="3656962"/>
              <a:ext cx="4495800" cy="3200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0319" y="4775200"/>
              <a:ext cx="1865629" cy="15455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609" y="2561590"/>
              <a:ext cx="600075" cy="2457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4719" y="2410460"/>
              <a:ext cx="1455420" cy="6235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8199" y="2410460"/>
              <a:ext cx="601980" cy="6235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28239" y="2410460"/>
              <a:ext cx="1040764" cy="6235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87064" y="2410460"/>
              <a:ext cx="1150619" cy="6235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55744" y="2410460"/>
              <a:ext cx="1120139" cy="6235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93944" y="2410460"/>
              <a:ext cx="1602104" cy="6235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10934" y="2410460"/>
              <a:ext cx="654049" cy="6235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83044" y="2410460"/>
              <a:ext cx="1583690" cy="6235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84159" y="2410460"/>
              <a:ext cx="827404" cy="6235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29625" y="2410460"/>
              <a:ext cx="662940" cy="6235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3389" y="3198495"/>
              <a:ext cx="349884" cy="2457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8669" y="3047365"/>
              <a:ext cx="1501140" cy="6235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96134" y="3047365"/>
              <a:ext cx="711835" cy="62357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14295" y="3047365"/>
              <a:ext cx="836930" cy="62357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54374" y="3047365"/>
              <a:ext cx="1873250" cy="6235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33950" y="3047365"/>
              <a:ext cx="654050" cy="6235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94325" y="3047365"/>
              <a:ext cx="541020" cy="6235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41669" y="3047365"/>
              <a:ext cx="1406525" cy="6235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54519" y="3047365"/>
              <a:ext cx="1497965" cy="6235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59444" y="3047365"/>
              <a:ext cx="833754" cy="6235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4024" y="3835400"/>
              <a:ext cx="1214120" cy="3022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53845" y="3684270"/>
              <a:ext cx="727075" cy="62356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89454" y="3684270"/>
              <a:ext cx="541019" cy="62356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36470" y="3684270"/>
              <a:ext cx="1147445" cy="62356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93084" y="3684270"/>
              <a:ext cx="654050" cy="62356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55670" y="3684270"/>
              <a:ext cx="1184275" cy="62356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45305" y="3684270"/>
              <a:ext cx="669289" cy="62356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20589" y="3684270"/>
              <a:ext cx="720725" cy="62356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150484" y="3684270"/>
              <a:ext cx="1659889" cy="62356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12559" y="3684270"/>
              <a:ext cx="946784" cy="62356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85965" y="3684270"/>
              <a:ext cx="461645" cy="6235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5173" y="6245378"/>
            <a:ext cx="165671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Department</a:t>
            </a:r>
            <a:r>
              <a:rPr sz="110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1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1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5" dirty="0">
                <a:latin typeface="Times New Roman" panose="02020603050405020304"/>
                <a:cs typeface="Times New Roman" panose="02020603050405020304"/>
              </a:rPr>
              <a:t>Pharmaceutics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" y="0"/>
            <a:ext cx="8839200" cy="6858000"/>
            <a:chOff x="304800" y="0"/>
            <a:chExt cx="8839200" cy="68580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114800" y="0"/>
              <a:ext cx="5029200" cy="4038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800" y="2776220"/>
              <a:ext cx="5334000" cy="4081779"/>
            </a:xfrm>
            <a:custGeom>
              <a:avLst/>
              <a:gdLst/>
              <a:ahLst/>
              <a:cxnLst/>
              <a:rect l="l" t="t" r="r" b="b"/>
              <a:pathLst>
                <a:path w="5334000" h="4081779">
                  <a:moveTo>
                    <a:pt x="5334000" y="0"/>
                  </a:moveTo>
                  <a:lnTo>
                    <a:pt x="0" y="0"/>
                  </a:lnTo>
                  <a:lnTo>
                    <a:pt x="0" y="4081779"/>
                  </a:lnTo>
                  <a:lnTo>
                    <a:pt x="5334000" y="4081779"/>
                  </a:lnTo>
                  <a:lnTo>
                    <a:pt x="5334000" y="0"/>
                  </a:lnTo>
                  <a:close/>
                </a:path>
              </a:pathLst>
            </a:custGeom>
            <a:solidFill>
              <a:srgbClr val="B6F6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14" y="3032760"/>
              <a:ext cx="230504" cy="2330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3041650"/>
              <a:ext cx="192405" cy="1955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570" y="2877185"/>
              <a:ext cx="891540" cy="6267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280" y="2877185"/>
              <a:ext cx="1455420" cy="6267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8060" y="2877185"/>
              <a:ext cx="970914" cy="6267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4970" y="2877185"/>
              <a:ext cx="718184" cy="6267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8514" y="2877185"/>
              <a:ext cx="1751330" cy="6267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640" y="3446779"/>
              <a:ext cx="1019810" cy="6267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6985" y="3446779"/>
              <a:ext cx="662940" cy="6267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8460" y="3446779"/>
              <a:ext cx="1336675" cy="6267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954" y="3446779"/>
              <a:ext cx="897890" cy="6267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91839" y="3446779"/>
              <a:ext cx="897889" cy="6267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95090" y="3446779"/>
              <a:ext cx="1583689" cy="6267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5400" y="3446779"/>
              <a:ext cx="461645" cy="6267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14" y="4172584"/>
              <a:ext cx="230504" cy="2330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4181475"/>
              <a:ext cx="192405" cy="1955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6570" y="4017009"/>
              <a:ext cx="1687195" cy="6267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86585" y="4017009"/>
              <a:ext cx="669289" cy="6267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61235" y="4017009"/>
              <a:ext cx="2125980" cy="6267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90034" y="4017009"/>
              <a:ext cx="1342389" cy="6267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35879" y="4017009"/>
              <a:ext cx="601979" cy="6267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6089" y="4586604"/>
              <a:ext cx="1040765" cy="626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3475" y="4586604"/>
              <a:ext cx="461644" cy="626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14" y="5312409"/>
              <a:ext cx="230504" cy="2330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5321300"/>
              <a:ext cx="192405" cy="1955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6570" y="5156834"/>
              <a:ext cx="830580" cy="6267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6319" y="5156834"/>
              <a:ext cx="1766570" cy="6267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05075" y="5156834"/>
              <a:ext cx="952500" cy="6267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6745" y="5156834"/>
              <a:ext cx="970915" cy="6267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40479" y="5156834"/>
              <a:ext cx="1065529" cy="6267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14545" y="5156834"/>
              <a:ext cx="836929" cy="6267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8640" y="5727065"/>
              <a:ext cx="1680845" cy="62674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29130" y="5727065"/>
              <a:ext cx="669290" cy="62674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06954" y="5727065"/>
              <a:ext cx="2125980" cy="62674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32579" y="5727065"/>
              <a:ext cx="1497964" cy="62674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8640" y="6296656"/>
              <a:ext cx="541020" cy="5613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8194" y="6296656"/>
              <a:ext cx="1089660" cy="5613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97025" y="6296655"/>
              <a:ext cx="1342389" cy="5613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42235" y="6296656"/>
              <a:ext cx="970914" cy="5613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19145" y="6296655"/>
              <a:ext cx="718185" cy="5613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45865" y="6296656"/>
              <a:ext cx="1702435" cy="5613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74920" y="6296655"/>
              <a:ext cx="461645" cy="561340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328929" y="1009014"/>
            <a:ext cx="2991485" cy="903605"/>
            <a:chOff x="328929" y="1009014"/>
            <a:chExt cx="2991485" cy="903605"/>
          </a:xfrm>
        </p:grpSpPr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4500" y="1051559"/>
              <a:ext cx="2775585" cy="7086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8629" y="1075689"/>
              <a:ext cx="2775585" cy="7086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8929" y="1009014"/>
              <a:ext cx="2991485" cy="903604"/>
            </a:xfrm>
            <a:prstGeom prst="rect">
              <a:avLst/>
            </a:prstGeom>
          </p:spPr>
        </p:pic>
      </p:grp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91490" y="1098550"/>
            <a:ext cx="2710180" cy="643255"/>
          </a:xfrm>
          <a:prstGeom prst="rect">
            <a:avLst/>
          </a:prstGeom>
          <a:ln w="64008">
            <a:solidFill>
              <a:srgbClr val="CC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3200" i="1" spc="-10" dirty="0">
                <a:latin typeface="Verdana" panose="020B0604030504040204"/>
                <a:cs typeface="Verdana" panose="020B0604030504040204"/>
              </a:rPr>
              <a:t>Trituration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212" y="996823"/>
            <a:ext cx="4777740" cy="1505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99"/>
                </a:solidFill>
              </a:rPr>
              <a:t>For</a:t>
            </a:r>
            <a:r>
              <a:rPr spc="25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chemicals</a:t>
            </a:r>
            <a:r>
              <a:rPr spc="-55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that</a:t>
            </a:r>
            <a:r>
              <a:rPr spc="-45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may</a:t>
            </a:r>
            <a:r>
              <a:rPr spc="-30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stain</a:t>
            </a:r>
            <a:r>
              <a:rPr spc="20" dirty="0">
                <a:solidFill>
                  <a:srgbClr val="000099"/>
                </a:solidFill>
              </a:rPr>
              <a:t> </a:t>
            </a:r>
            <a:r>
              <a:rPr spc="-10" dirty="0">
                <a:solidFill>
                  <a:srgbClr val="000099"/>
                </a:solidFill>
              </a:rPr>
              <a:t>the</a:t>
            </a:r>
            <a:endParaRPr spc="-10" dirty="0">
              <a:solidFill>
                <a:srgbClr val="000099"/>
              </a:solidFill>
            </a:endParaRPr>
          </a:p>
          <a:p>
            <a:pPr marL="64135" marR="5080">
              <a:lnSpc>
                <a:spcPts val="4510"/>
              </a:lnSpc>
              <a:spcBef>
                <a:spcPts val="245"/>
              </a:spcBef>
            </a:pPr>
            <a:r>
              <a:rPr dirty="0">
                <a:solidFill>
                  <a:srgbClr val="000099"/>
                </a:solidFill>
              </a:rPr>
              <a:t>porcelain </a:t>
            </a:r>
            <a:r>
              <a:rPr spc="5" dirty="0">
                <a:solidFill>
                  <a:srgbClr val="000099"/>
                </a:solidFill>
              </a:rPr>
              <a:t>or </a:t>
            </a:r>
            <a:r>
              <a:rPr spc="-5" dirty="0">
                <a:solidFill>
                  <a:srgbClr val="000099"/>
                </a:solidFill>
              </a:rPr>
              <a:t>Wedgewood surface, </a:t>
            </a:r>
            <a:r>
              <a:rPr spc="-630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a</a:t>
            </a:r>
            <a:r>
              <a:rPr spc="15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glass</a:t>
            </a:r>
            <a:r>
              <a:rPr spc="-5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mortar</a:t>
            </a:r>
            <a:r>
              <a:rPr spc="-50" dirty="0">
                <a:solidFill>
                  <a:srgbClr val="000099"/>
                </a:solidFill>
              </a:rPr>
              <a:t> </a:t>
            </a:r>
            <a:r>
              <a:rPr spc="5" dirty="0">
                <a:solidFill>
                  <a:srgbClr val="000099"/>
                </a:solidFill>
              </a:rPr>
              <a:t>may</a:t>
            </a:r>
            <a:r>
              <a:rPr spc="-25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be</a:t>
            </a:r>
            <a:r>
              <a:rPr spc="5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preferred.</a:t>
            </a:r>
            <a:endParaRPr spc="-5" dirty="0">
              <a:solidFill>
                <a:srgbClr val="000099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74980" y="1010284"/>
            <a:ext cx="817244" cy="2362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044" y="926718"/>
            <a:ext cx="8388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>
                <a:solidFill>
                  <a:srgbClr val="000099"/>
                </a:solidFill>
              </a:rPr>
              <a:t>W</a:t>
            </a:r>
            <a:r>
              <a:rPr spc="-20" dirty="0">
                <a:solidFill>
                  <a:srgbClr val="000099"/>
                </a:solidFill>
              </a:rPr>
              <a:t>h</a:t>
            </a:r>
            <a:r>
              <a:rPr spc="5" dirty="0">
                <a:solidFill>
                  <a:srgbClr val="000099"/>
                </a:solidFill>
              </a:rPr>
              <a:t>e</a:t>
            </a:r>
            <a:r>
              <a:rPr spc="5" dirty="0">
                <a:solidFill>
                  <a:srgbClr val="000099"/>
                </a:solidFill>
              </a:rPr>
              <a:t>n</a:t>
            </a:r>
            <a:endParaRPr spc="5" dirty="0">
              <a:solidFill>
                <a:srgbClr val="000099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044" y="3558285"/>
            <a:ext cx="8464550" cy="262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By</a:t>
            </a:r>
            <a:r>
              <a:rPr sz="1800" b="1" spc="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1800" b="1" spc="3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method,</a:t>
            </a:r>
            <a:r>
              <a:rPr sz="18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800" b="1" spc="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potent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drug</a:t>
            </a:r>
            <a:r>
              <a:rPr sz="1800" b="1" spc="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placed</a:t>
            </a:r>
            <a:r>
              <a:rPr sz="1800" b="1" spc="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upon</a:t>
            </a:r>
            <a:r>
              <a:rPr sz="1800" b="1" spc="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an</a:t>
            </a:r>
            <a:r>
              <a:rPr sz="1800" b="1" spc="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equal</a:t>
            </a:r>
            <a:r>
              <a:rPr sz="1800" b="1" spc="3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volume</a:t>
            </a:r>
            <a:r>
              <a:rPr sz="1800" b="1" spc="3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800" b="1" spc="3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diluent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 marR="5080" algn="just">
              <a:lnSpc>
                <a:spcPts val="3670"/>
              </a:lnSpc>
              <a:spcBef>
                <a:spcPts val="355"/>
              </a:spcBef>
            </a:pP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18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18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mortar</a:t>
            </a:r>
            <a:r>
              <a:rPr sz="18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18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8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mixture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is mixed</a:t>
            </a:r>
            <a:r>
              <a:rPr sz="18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by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trituration.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Then</a:t>
            </a:r>
            <a:r>
              <a:rPr sz="18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1800" b="1" spc="53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second </a:t>
            </a:r>
            <a:r>
              <a:rPr sz="1800" b="1" spc="-5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portion of diluent equal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volume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to the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powder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mixture in the mortar 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is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added,</a:t>
            </a:r>
            <a:r>
              <a:rPr sz="1800" b="1" spc="58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1800" b="1" spc="59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800" b="1" spc="6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trituration</a:t>
            </a:r>
            <a:r>
              <a:rPr sz="1800" b="1" spc="6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1800" b="1" spc="59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repeated.</a:t>
            </a:r>
            <a:r>
              <a:rPr sz="1800" b="1" spc="59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1800" b="1" spc="6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process</a:t>
            </a:r>
            <a:r>
              <a:rPr sz="1800" b="1" spc="6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1800" b="1" spc="58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continued</a:t>
            </a:r>
            <a:r>
              <a:rPr sz="1800" b="1" spc="6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by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 marR="6350" algn="just">
              <a:lnSpc>
                <a:spcPts val="3650"/>
              </a:lnSpc>
            </a:pP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adding equal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volumes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of diluent</a:t>
            </a:r>
            <a:r>
              <a:rPr sz="1800" b="1" spc="5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that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powder</a:t>
            </a:r>
            <a:r>
              <a:rPr sz="1800" b="1" spc="5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present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 the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mortar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and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repeating</a:t>
            </a:r>
            <a:r>
              <a:rPr sz="18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8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mixing</a:t>
            </a:r>
            <a:r>
              <a:rPr sz="1800" b="1" spc="-5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until</a:t>
            </a:r>
            <a:r>
              <a:rPr sz="1800" b="1" spc="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all</a:t>
            </a:r>
            <a:r>
              <a:rPr sz="18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18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18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diluent</a:t>
            </a:r>
            <a:r>
              <a:rPr sz="18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1800" b="1" spc="-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incorporated.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4980" y="1224280"/>
            <a:ext cx="8620760" cy="1763395"/>
            <a:chOff x="474980" y="1224280"/>
            <a:chExt cx="8620760" cy="17633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3994" y="1393825"/>
              <a:ext cx="939800" cy="2838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284" y="1224280"/>
              <a:ext cx="1937385" cy="6235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6709" y="1224280"/>
              <a:ext cx="827405" cy="6235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6789" y="1224280"/>
              <a:ext cx="659764" cy="6235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9230" y="1224280"/>
              <a:ext cx="715010" cy="6235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6280" y="1224280"/>
              <a:ext cx="1236345" cy="6235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4664" y="1224280"/>
              <a:ext cx="1001395" cy="6235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58735" y="1224280"/>
              <a:ext cx="537845" cy="6235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9255" y="1224280"/>
              <a:ext cx="1086484" cy="6235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980" y="1964055"/>
              <a:ext cx="1108075" cy="2266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5425" y="1793875"/>
              <a:ext cx="654050" cy="6235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91665" y="1793875"/>
              <a:ext cx="1360805" cy="6235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79725" y="1793875"/>
              <a:ext cx="461645" cy="6235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83559" y="1793875"/>
              <a:ext cx="1790700" cy="6235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17084" y="1793875"/>
              <a:ext cx="1452244" cy="6235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11520" y="1793875"/>
              <a:ext cx="1452245" cy="6235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06589" y="1793875"/>
              <a:ext cx="601979" cy="6235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50760" y="1793875"/>
              <a:ext cx="1744979" cy="6235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4980" y="2533650"/>
              <a:ext cx="303530" cy="2266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6750" y="2364105"/>
              <a:ext cx="1333500" cy="6235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06244" y="2364105"/>
              <a:ext cx="836930" cy="62357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51709" y="2364105"/>
              <a:ext cx="1489075" cy="62357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43605" y="2364105"/>
              <a:ext cx="2013585" cy="6235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59375" y="2364105"/>
              <a:ext cx="654050" cy="6235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21959" y="2364105"/>
              <a:ext cx="836930" cy="6235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64884" y="2364105"/>
              <a:ext cx="1303019" cy="6235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73264" y="2364105"/>
              <a:ext cx="1028700" cy="6235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28585" y="2364105"/>
              <a:ext cx="461645" cy="623570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300" y="466725"/>
            <a:ext cx="2028189" cy="1445895"/>
            <a:chOff x="368300" y="466725"/>
            <a:chExt cx="2028189" cy="14458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87045" y="1051559"/>
              <a:ext cx="1812289" cy="708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175" y="1075690"/>
              <a:ext cx="1812289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300" y="1009015"/>
              <a:ext cx="2028189" cy="9036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4034" y="1098550"/>
            <a:ext cx="1746885" cy="643255"/>
          </a:xfrm>
          <a:prstGeom prst="rect">
            <a:avLst/>
          </a:prstGeom>
          <a:ln w="64008">
            <a:solidFill>
              <a:srgbClr val="CC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3200" i="1" spc="-10" dirty="0">
                <a:latin typeface="Verdana" panose="020B0604030504040204"/>
                <a:cs typeface="Verdana" panose="020B0604030504040204"/>
              </a:rPr>
              <a:t>Sifting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1815" y="2327910"/>
            <a:ext cx="8467725" cy="1196975"/>
            <a:chOff x="551815" y="2327910"/>
            <a:chExt cx="8467725" cy="11969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65" y="2479675"/>
              <a:ext cx="1209040" cy="2470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7204" y="2327910"/>
              <a:ext cx="967740" cy="6267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8094" y="2327910"/>
              <a:ext cx="943609" cy="6267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8029" y="2327910"/>
              <a:ext cx="715010" cy="6267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9365" y="2327910"/>
              <a:ext cx="1236344" cy="6267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1399" y="2327910"/>
              <a:ext cx="708660" cy="6267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66385" y="2327910"/>
              <a:ext cx="1443355" cy="6267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16065" y="2327910"/>
              <a:ext cx="1101725" cy="6267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24749" y="2327910"/>
              <a:ext cx="1494790" cy="6267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1815" y="3049905"/>
              <a:ext cx="895350" cy="2470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4759" y="2898140"/>
              <a:ext cx="461645" cy="62674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36244" y="2408681"/>
            <a:ext cx="8216900" cy="3771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98040" algn="l"/>
                <a:tab pos="2844800" algn="l"/>
                <a:tab pos="3366135" algn="l"/>
                <a:tab pos="4411980" algn="l"/>
                <a:tab pos="4926965" algn="l"/>
                <a:tab pos="6174740" algn="l"/>
                <a:tab pos="7083425" algn="l"/>
              </a:tabLst>
            </a:pP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Powders</a:t>
            </a:r>
            <a:r>
              <a:rPr sz="2200" b="1" spc="1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may	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also	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be	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mixed	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by	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passing	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them	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through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sifters.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</a:pPr>
            <a:endParaRPr sz="26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2200" b="1" spc="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process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results</a:t>
            </a:r>
            <a:r>
              <a:rPr sz="2200" b="1" spc="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22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light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fluffy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product.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</a:pPr>
            <a:endParaRPr sz="26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tabLst>
                <a:tab pos="1719580" algn="l"/>
                <a:tab pos="2070100" algn="l"/>
              </a:tabLst>
            </a:pPr>
            <a:r>
              <a:rPr sz="2200" b="1" spc="-13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200" b="1" spc="-14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2200" b="1" spc="-9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2200" b="1" spc="-4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4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200" b="1" spc="-114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200" b="1" spc="-14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spc="-1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200" b="1" spc="-15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spc="-1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spc="-1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9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spc="-1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300" b="1" i="1" u="heavy" spc="-18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Verdana" panose="020B0604030504040204"/>
                <a:cs typeface="Verdana" panose="020B0604030504040204"/>
              </a:rPr>
              <a:t>n</a:t>
            </a:r>
            <a:r>
              <a:rPr sz="2300" b="1" i="1" u="heavy" spc="-16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Verdana" panose="020B0604030504040204"/>
                <a:cs typeface="Verdana" panose="020B0604030504040204"/>
              </a:rPr>
              <a:t>o</a:t>
            </a:r>
            <a:r>
              <a:rPr sz="2300" b="1" i="1" u="heavy" spc="-11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Verdana" panose="020B0604030504040204"/>
                <a:cs typeface="Verdana" panose="020B0604030504040204"/>
              </a:rPr>
              <a:t>t</a:t>
            </a:r>
            <a:r>
              <a:rPr sz="2300" b="1" i="1" u="heavy" spc="-8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u="heavy" spc="-14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Verdana" panose="020B0604030504040204"/>
                <a:cs typeface="Verdana" panose="020B0604030504040204"/>
              </a:rPr>
              <a:t>acc</a:t>
            </a:r>
            <a:r>
              <a:rPr sz="2300" b="1" i="1" u="heavy" spc="-17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Verdana" panose="020B0604030504040204"/>
                <a:cs typeface="Verdana" panose="020B0604030504040204"/>
              </a:rPr>
              <a:t>e</a:t>
            </a:r>
            <a:r>
              <a:rPr sz="2300" b="1" i="1" u="heavy" spc="-17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Verdana" panose="020B0604030504040204"/>
                <a:cs typeface="Verdana" panose="020B0604030504040204"/>
              </a:rPr>
              <a:t>p</a:t>
            </a:r>
            <a:r>
              <a:rPr sz="2300" b="1" i="1" u="heavy" spc="-11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Verdana" panose="020B0604030504040204"/>
                <a:cs typeface="Verdana" panose="020B0604030504040204"/>
              </a:rPr>
              <a:t>t</a:t>
            </a:r>
            <a:r>
              <a:rPr sz="2300" b="1" i="1" u="heavy" spc="-15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Verdana" panose="020B0604030504040204"/>
                <a:cs typeface="Verdana" panose="020B0604030504040204"/>
              </a:rPr>
              <a:t>a</a:t>
            </a:r>
            <a:r>
              <a:rPr sz="2300" b="1" i="1" u="heavy" spc="-15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Verdana" panose="020B0604030504040204"/>
                <a:cs typeface="Verdana" panose="020B0604030504040204"/>
              </a:rPr>
              <a:t>ble</a:t>
            </a:r>
            <a:endParaRPr sz="23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  <a:tabLst>
                <a:tab pos="826135" algn="l"/>
                <a:tab pos="1701800" algn="l"/>
                <a:tab pos="4009390" algn="l"/>
              </a:tabLst>
            </a:pP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for	the	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incorporation	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of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993774"/>
            <a:ext cx="460692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8000"/>
                </a:solidFill>
              </a:rPr>
              <a:t>potent</a:t>
            </a:r>
            <a:r>
              <a:rPr spc="-10" dirty="0">
                <a:solidFill>
                  <a:srgbClr val="008000"/>
                </a:solidFill>
              </a:rPr>
              <a:t> </a:t>
            </a:r>
            <a:r>
              <a:rPr spc="-5" dirty="0">
                <a:solidFill>
                  <a:srgbClr val="008000"/>
                </a:solidFill>
              </a:rPr>
              <a:t>drugs</a:t>
            </a:r>
            <a:r>
              <a:rPr spc="25" dirty="0">
                <a:solidFill>
                  <a:srgbClr val="008000"/>
                </a:solidFill>
              </a:rPr>
              <a:t> </a:t>
            </a:r>
            <a:r>
              <a:rPr spc="-5" dirty="0">
                <a:solidFill>
                  <a:srgbClr val="008000"/>
                </a:solidFill>
              </a:rPr>
              <a:t>into </a:t>
            </a:r>
            <a:r>
              <a:rPr dirty="0">
                <a:solidFill>
                  <a:srgbClr val="008000"/>
                </a:solidFill>
              </a:rPr>
              <a:t>a diluent</a:t>
            </a:r>
            <a:r>
              <a:rPr spc="-20" dirty="0">
                <a:solidFill>
                  <a:srgbClr val="008000"/>
                </a:solidFill>
              </a:rPr>
              <a:t> </a:t>
            </a:r>
            <a:r>
              <a:rPr spc="-5" dirty="0">
                <a:solidFill>
                  <a:srgbClr val="008000"/>
                </a:solidFill>
              </a:rPr>
              <a:t>base.</a:t>
            </a:r>
            <a:endParaRPr spc="-5" dirty="0">
              <a:solidFill>
                <a:srgbClr val="008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8929" y="466725"/>
            <a:ext cx="2665730" cy="1445895"/>
            <a:chOff x="328929" y="466725"/>
            <a:chExt cx="2665730" cy="14458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44500" y="1051559"/>
              <a:ext cx="2449195" cy="708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629" y="1075690"/>
              <a:ext cx="2449195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29" y="1009015"/>
              <a:ext cx="2665730" cy="9036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99546" y="6245378"/>
            <a:ext cx="96202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100" spc="-2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100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1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5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1100" spc="-2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100" spc="1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1100" spc="1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100" spc="-4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1100" spc="10" dirty="0">
                <a:latin typeface="Times New Roman" panose="02020603050405020304"/>
                <a:cs typeface="Times New Roman" panose="02020603050405020304"/>
              </a:rPr>
              <a:t>ac</a:t>
            </a:r>
            <a:r>
              <a:rPr sz="1100" spc="-35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100" dirty="0">
                <a:latin typeface="Times New Roman" panose="02020603050405020304"/>
                <a:cs typeface="Times New Roman" panose="02020603050405020304"/>
              </a:rPr>
              <a:t>uti</a:t>
            </a: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100" dirty="0">
                <a:latin typeface="Times New Roman" panose="02020603050405020304"/>
                <a:cs typeface="Times New Roman" panose="02020603050405020304"/>
              </a:rPr>
              <a:t>s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4640" y="4027804"/>
            <a:ext cx="8839835" cy="2851785"/>
            <a:chOff x="294640" y="4027804"/>
            <a:chExt cx="8839835" cy="28517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870" y="4178934"/>
              <a:ext cx="681355" cy="2457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1884" y="4027804"/>
              <a:ext cx="1586230" cy="6235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5544" y="4027804"/>
              <a:ext cx="830580" cy="6235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4190" y="4027804"/>
              <a:ext cx="1297305" cy="6235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8924" y="4027804"/>
              <a:ext cx="1744979" cy="6235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1335" y="4027804"/>
              <a:ext cx="638810" cy="6235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97574" y="4027804"/>
              <a:ext cx="1531620" cy="6235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86624" y="4027804"/>
              <a:ext cx="662940" cy="6235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07630" y="4027804"/>
              <a:ext cx="1160145" cy="6235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4640" y="4631054"/>
              <a:ext cx="1092835" cy="6235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0295" y="4631054"/>
              <a:ext cx="1602105" cy="6235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0935" y="4631054"/>
              <a:ext cx="654050" cy="6235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60344" y="4631054"/>
              <a:ext cx="1440180" cy="6235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7144" y="4631054"/>
              <a:ext cx="461645" cy="6235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5165" y="4661534"/>
              <a:ext cx="4596765" cy="219646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473574" y="4639944"/>
              <a:ext cx="4639310" cy="2218055"/>
            </a:xfrm>
            <a:custGeom>
              <a:avLst/>
              <a:gdLst/>
              <a:ahLst/>
              <a:cxnLst/>
              <a:rect l="l" t="t" r="r" b="b"/>
              <a:pathLst>
                <a:path w="4639309" h="2218054">
                  <a:moveTo>
                    <a:pt x="4639309" y="2218054"/>
                  </a:moveTo>
                  <a:lnTo>
                    <a:pt x="4639309" y="0"/>
                  </a:lnTo>
                  <a:lnTo>
                    <a:pt x="0" y="0"/>
                  </a:lnTo>
                  <a:lnTo>
                    <a:pt x="0" y="2218054"/>
                  </a:lnTo>
                </a:path>
              </a:pathLst>
            </a:custGeom>
            <a:ln w="4267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60044" y="4107307"/>
            <a:ext cx="8214359" cy="965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9310" algn="l"/>
                <a:tab pos="2171065" algn="l"/>
                <a:tab pos="2759710" algn="l"/>
                <a:tab pos="3811270" algn="l"/>
                <a:tab pos="5311140" algn="l"/>
                <a:tab pos="5708015" algn="l"/>
                <a:tab pos="6997700" algn="l"/>
                <a:tab pos="7421245" algn="l"/>
              </a:tabLst>
            </a:pP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Su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b</a:t>
            </a:r>
            <a:r>
              <a:rPr sz="2200" b="1" spc="-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rs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-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w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ly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spc="-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y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us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ry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b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22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d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large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amounts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powder.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91490" y="1098550"/>
            <a:ext cx="2383790" cy="643255"/>
          </a:xfrm>
          <a:prstGeom prst="rect">
            <a:avLst/>
          </a:prstGeom>
          <a:ln w="64008">
            <a:solidFill>
              <a:srgbClr val="CC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3200" i="1" spc="-10" dirty="0">
                <a:latin typeface="Verdana" panose="020B0604030504040204"/>
                <a:cs typeface="Verdana" panose="020B0604030504040204"/>
              </a:rPr>
              <a:t>Tumbling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4640" y="2235200"/>
            <a:ext cx="8572500" cy="1226820"/>
            <a:chOff x="294640" y="2235200"/>
            <a:chExt cx="8572500" cy="1226820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5455" y="2386329"/>
              <a:ext cx="541020" cy="24574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4245" y="2235200"/>
              <a:ext cx="1440180" cy="6235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41854" y="2235200"/>
              <a:ext cx="1607820" cy="6235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7104" y="2235200"/>
              <a:ext cx="638810" cy="6235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03344" y="2235200"/>
              <a:ext cx="541020" cy="6235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2430" y="2235200"/>
              <a:ext cx="1092835" cy="6235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52694" y="2235200"/>
              <a:ext cx="1705610" cy="6235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15735" y="2235200"/>
              <a:ext cx="1217929" cy="62357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91095" y="2235200"/>
              <a:ext cx="1376045" cy="62357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4640" y="2838450"/>
              <a:ext cx="1687195" cy="62357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81479" y="2838450"/>
              <a:ext cx="711834" cy="62357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02485" y="2838450"/>
              <a:ext cx="541019" cy="62357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48865" y="2838450"/>
              <a:ext cx="1802764" cy="62357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57624" y="2838450"/>
              <a:ext cx="1449704" cy="6235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33949" y="2838450"/>
              <a:ext cx="461645" cy="62357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60044" y="2311145"/>
            <a:ext cx="8218805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4845" algn="l"/>
                <a:tab pos="1856105" algn="l"/>
                <a:tab pos="3220085" algn="l"/>
                <a:tab pos="3619500" algn="l"/>
                <a:tab pos="3917950" algn="l"/>
                <a:tab pos="4765675" algn="l"/>
                <a:tab pos="6229350" algn="l"/>
                <a:tab pos="7202170" algn="l"/>
              </a:tabLst>
            </a:pP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The	powder	enclosed	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in	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	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large	container	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which	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rotates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generally</a:t>
            </a:r>
            <a:r>
              <a:rPr sz="2200" b="1" spc="-3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by</a:t>
            </a:r>
            <a:r>
              <a:rPr sz="2200" b="1" spc="3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-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motorized</a:t>
            </a:r>
            <a:r>
              <a:rPr sz="2200" b="1" spc="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process.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92473" y="6232678"/>
            <a:ext cx="68008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Department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0025" y="466725"/>
            <a:ext cx="8923020" cy="5396865"/>
            <a:chOff x="200025" y="466725"/>
            <a:chExt cx="8923020" cy="539686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65125" y="1101090"/>
              <a:ext cx="7406640" cy="579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012190"/>
              <a:ext cx="7758430" cy="9036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164" y="1795780"/>
              <a:ext cx="2590800" cy="3429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1600" y="2698114"/>
              <a:ext cx="5262245" cy="678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9984" y="2698114"/>
              <a:ext cx="1534795" cy="6781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1600" y="3319779"/>
              <a:ext cx="2369820" cy="6781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7559" y="3319779"/>
              <a:ext cx="1629410" cy="6781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03925" y="3319779"/>
              <a:ext cx="2022475" cy="6781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1905" y="3319779"/>
              <a:ext cx="1257300" cy="6781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75344" y="3319779"/>
              <a:ext cx="647700" cy="6781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1600" y="3941445"/>
              <a:ext cx="1400810" cy="6781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38550" y="3941445"/>
              <a:ext cx="2239010" cy="6781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99784" y="3941445"/>
              <a:ext cx="3223260" cy="6781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41600" y="4563109"/>
              <a:ext cx="6481445" cy="6781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41600" y="5185409"/>
              <a:ext cx="4537075" cy="678179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47852" y="1118438"/>
            <a:ext cx="70592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35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PROBLEMS</a:t>
            </a:r>
            <a:r>
              <a:rPr sz="3200" spc="29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27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3200" spc="33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37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POWDER</a:t>
            </a:r>
            <a:r>
              <a:rPr sz="3200" spc="32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35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MANUFACTURE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19" name="object 19"/>
          <p:cNvSpPr txBox="1"/>
          <p:nvPr/>
        </p:nvSpPr>
        <p:spPr>
          <a:xfrm>
            <a:off x="2825876" y="2780791"/>
            <a:ext cx="6020435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6660" algn="l"/>
                <a:tab pos="3927475" algn="l"/>
                <a:tab pos="4875530" algn="l"/>
              </a:tabLst>
            </a:pPr>
            <a:r>
              <a:rPr sz="24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Th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	inc</a:t>
            </a:r>
            <a:r>
              <a:rPr sz="24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4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4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4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4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4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ion	</a:t>
            </a:r>
            <a:r>
              <a:rPr sz="24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f	</a:t>
            </a:r>
            <a:r>
              <a:rPr sz="24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v</a:t>
            </a:r>
            <a:r>
              <a:rPr sz="2400" b="1" spc="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4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2400" b="1" spc="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4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400" b="1" spc="-10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24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e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  <a:tabLst>
                <a:tab pos="1978660" algn="l"/>
                <a:tab pos="3372485" algn="l"/>
                <a:tab pos="4994910" algn="l"/>
              </a:tabLst>
            </a:pPr>
            <a:r>
              <a:rPr sz="24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4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ub</a:t>
            </a:r>
            <a:r>
              <a:rPr sz="24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4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an</a:t>
            </a:r>
            <a:r>
              <a:rPr sz="24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4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4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,	</a:t>
            </a:r>
            <a:r>
              <a:rPr sz="2400" b="1" spc="-10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400" b="1" spc="-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2400" b="1" spc="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400" b="1" spc="-10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400" b="1" spc="-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400" b="1" spc="10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4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ic	</a:t>
            </a:r>
            <a:r>
              <a:rPr sz="24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4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x</a:t>
            </a:r>
            <a:r>
              <a:rPr sz="24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4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24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4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4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,	</a:t>
            </a:r>
            <a:r>
              <a:rPr sz="24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2400" b="1" spc="-10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400" b="1" spc="-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qui</a:t>
            </a:r>
            <a:r>
              <a:rPr sz="24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25876" y="4025010"/>
            <a:ext cx="309308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9650" algn="l"/>
              </a:tabLst>
            </a:pP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and	</a:t>
            </a:r>
            <a:r>
              <a:rPr sz="2400" b="1" spc="-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hygroscopic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  <a:tabLst>
                <a:tab pos="1756410" algn="l"/>
              </a:tabLst>
            </a:pPr>
            <a:r>
              <a:rPr sz="24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4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wde</a:t>
            </a:r>
            <a:r>
              <a:rPr sz="24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	</a:t>
            </a:r>
            <a:r>
              <a:rPr sz="2400" b="1" spc="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4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re</a:t>
            </a:r>
            <a:r>
              <a:rPr sz="24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4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4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4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85459" y="4025010"/>
            <a:ext cx="173037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substances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R="41275" algn="r">
              <a:lnSpc>
                <a:spcPct val="100000"/>
              </a:lnSpc>
              <a:spcBef>
                <a:spcPts val="2015"/>
              </a:spcBef>
            </a:pPr>
            <a:r>
              <a:rPr sz="24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problems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89214" y="4025010"/>
            <a:ext cx="65849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into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</a:pPr>
            <a:r>
              <a:rPr sz="24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4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hat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25876" y="5269229"/>
            <a:ext cx="415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require</a:t>
            </a:r>
            <a:r>
              <a:rPr sz="24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special</a:t>
            </a:r>
            <a:r>
              <a:rPr sz="24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treatments.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4830" y="2458466"/>
            <a:ext cx="8285607" cy="3670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30" y="3098545"/>
            <a:ext cx="8295005" cy="3670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65" y="1179194"/>
            <a:ext cx="3978021" cy="3517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236" y="1051382"/>
            <a:ext cx="3999229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i="1" spc="-38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V</a:t>
            </a:r>
            <a:r>
              <a:rPr sz="3350" i="1" spc="-36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350" i="1" spc="-25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3350" i="1" spc="-24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3350" i="1" spc="-17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3350" i="1" spc="-18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3350" i="1" spc="-33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3350" i="1" spc="-21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350" i="1" spc="-37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3350" i="1" spc="-38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3350" i="1" spc="-35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b</a:t>
            </a:r>
            <a:r>
              <a:rPr sz="3350" i="1" spc="-32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3350" i="1" spc="-21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3350" i="1" spc="-34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3350" i="1" spc="-36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3350" i="1" spc="-31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350" i="1" spc="-31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es</a:t>
            </a:r>
            <a:endParaRPr sz="335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155" y="3740150"/>
            <a:ext cx="8336280" cy="36766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48920" y="4178300"/>
            <a:ext cx="8849995" cy="2071370"/>
            <a:chOff x="248920" y="4178300"/>
            <a:chExt cx="8849995" cy="20713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095" y="4376420"/>
              <a:ext cx="447674" cy="3016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1064" y="4178300"/>
              <a:ext cx="1272540" cy="7912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3070" y="4178300"/>
              <a:ext cx="623569" cy="7912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5470" y="4178300"/>
              <a:ext cx="4528184" cy="7912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2485" y="4178300"/>
              <a:ext cx="1866899" cy="7912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8214" y="4178300"/>
              <a:ext cx="1790700" cy="7912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920" y="4818380"/>
              <a:ext cx="2421890" cy="791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9640" y="4818380"/>
              <a:ext cx="6899275" cy="791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920" y="5458460"/>
              <a:ext cx="4098290" cy="79120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60044" y="2154286"/>
            <a:ext cx="8296275" cy="3855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142000"/>
              </a:lnSpc>
              <a:spcBef>
                <a:spcPts val="115"/>
              </a:spcBef>
            </a:pPr>
            <a:r>
              <a:rPr sz="2950" b="1" i="1" spc="-215" dirty="0">
                <a:latin typeface="Verdana" panose="020B0604030504040204"/>
                <a:cs typeface="Verdana" panose="020B0604030504040204"/>
              </a:rPr>
              <a:t>T</a:t>
            </a:r>
            <a:r>
              <a:rPr sz="2950" b="1" i="1" spc="-235" dirty="0">
                <a:latin typeface="Verdana" panose="020B0604030504040204"/>
                <a:cs typeface="Verdana" panose="020B0604030504040204"/>
              </a:rPr>
              <a:t>h</a:t>
            </a:r>
            <a:r>
              <a:rPr sz="2950" b="1" i="1" spc="-195" dirty="0">
                <a:latin typeface="Verdana" panose="020B0604030504040204"/>
                <a:cs typeface="Verdana" panose="020B0604030504040204"/>
              </a:rPr>
              <a:t>e</a:t>
            </a:r>
            <a:r>
              <a:rPr sz="2950" b="1" i="1" spc="-4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175" dirty="0">
                <a:latin typeface="Verdana" panose="020B0604030504040204"/>
                <a:cs typeface="Verdana" panose="020B0604030504040204"/>
              </a:rPr>
              <a:t>lo</a:t>
            </a:r>
            <a:r>
              <a:rPr sz="2950" b="1" i="1" spc="-180" dirty="0">
                <a:latin typeface="Verdana" panose="020B0604030504040204"/>
                <a:cs typeface="Verdana" panose="020B0604030504040204"/>
              </a:rPr>
              <a:t>s</a:t>
            </a:r>
            <a:r>
              <a:rPr sz="2950" b="1" i="1" spc="-175" dirty="0">
                <a:latin typeface="Verdana" panose="020B0604030504040204"/>
                <a:cs typeface="Verdana" panose="020B0604030504040204"/>
              </a:rPr>
              <a:t>s</a:t>
            </a:r>
            <a:r>
              <a:rPr sz="2950" b="1" i="1" spc="-35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25" dirty="0">
                <a:latin typeface="Verdana" panose="020B0604030504040204"/>
                <a:cs typeface="Verdana" panose="020B0604030504040204"/>
              </a:rPr>
              <a:t>o</a:t>
            </a:r>
            <a:r>
              <a:rPr sz="2950" b="1" i="1" spc="-125" dirty="0">
                <a:latin typeface="Verdana" panose="020B0604030504040204"/>
                <a:cs typeface="Verdana" panose="020B0604030504040204"/>
              </a:rPr>
              <a:t>f</a:t>
            </a:r>
            <a:r>
              <a:rPr sz="2950" b="1" i="1" spc="-2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04" dirty="0">
                <a:latin typeface="Verdana" panose="020B0604030504040204"/>
                <a:cs typeface="Verdana" panose="020B0604030504040204"/>
              </a:rPr>
              <a:t>c</a:t>
            </a:r>
            <a:r>
              <a:rPr sz="2950" b="1" i="1" spc="-195" dirty="0">
                <a:latin typeface="Verdana" panose="020B0604030504040204"/>
                <a:cs typeface="Verdana" panose="020B0604030504040204"/>
              </a:rPr>
              <a:t>a</a:t>
            </a:r>
            <a:r>
              <a:rPr sz="2950" b="1" i="1" spc="-340" dirty="0">
                <a:latin typeface="Verdana" panose="020B0604030504040204"/>
                <a:cs typeface="Verdana" panose="020B0604030504040204"/>
              </a:rPr>
              <a:t>m</a:t>
            </a:r>
            <a:r>
              <a:rPr sz="2950" b="1" i="1" spc="-195" dirty="0">
                <a:latin typeface="Verdana" panose="020B0604030504040204"/>
                <a:cs typeface="Verdana" panose="020B0604030504040204"/>
              </a:rPr>
              <a:t>p</a:t>
            </a:r>
            <a:r>
              <a:rPr sz="2950" b="1" i="1" spc="-235" dirty="0">
                <a:latin typeface="Verdana" panose="020B0604030504040204"/>
                <a:cs typeface="Verdana" panose="020B0604030504040204"/>
              </a:rPr>
              <a:t>h</a:t>
            </a:r>
            <a:r>
              <a:rPr sz="2950" b="1" i="1" spc="-150" dirty="0">
                <a:latin typeface="Verdana" panose="020B0604030504040204"/>
                <a:cs typeface="Verdana" panose="020B0604030504040204"/>
              </a:rPr>
              <a:t>or,</a:t>
            </a:r>
            <a:r>
              <a:rPr sz="2950" b="1" i="1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40" dirty="0">
                <a:latin typeface="Verdana" panose="020B0604030504040204"/>
                <a:cs typeface="Verdana" panose="020B0604030504040204"/>
              </a:rPr>
              <a:t>m</a:t>
            </a:r>
            <a:r>
              <a:rPr sz="2950" b="1" i="1" spc="-210" dirty="0">
                <a:latin typeface="Verdana" panose="020B0604030504040204"/>
                <a:cs typeface="Verdana" panose="020B0604030504040204"/>
              </a:rPr>
              <a:t>e</a:t>
            </a:r>
            <a:r>
              <a:rPr sz="2950" b="1" i="1" spc="-215" dirty="0">
                <a:latin typeface="Verdana" panose="020B0604030504040204"/>
                <a:cs typeface="Verdana" panose="020B0604030504040204"/>
              </a:rPr>
              <a:t>n</a:t>
            </a:r>
            <a:r>
              <a:rPr sz="2950" b="1" i="1" spc="-150" dirty="0">
                <a:latin typeface="Verdana" panose="020B0604030504040204"/>
                <a:cs typeface="Verdana" panose="020B0604030504040204"/>
              </a:rPr>
              <a:t>t</a:t>
            </a:r>
            <a:r>
              <a:rPr sz="2950" b="1" i="1" spc="-215" dirty="0">
                <a:latin typeface="Verdana" panose="020B0604030504040204"/>
                <a:cs typeface="Verdana" panose="020B0604030504040204"/>
              </a:rPr>
              <a:t>h</a:t>
            </a:r>
            <a:r>
              <a:rPr sz="2950" b="1" i="1" spc="-225" dirty="0">
                <a:latin typeface="Verdana" panose="020B0604030504040204"/>
                <a:cs typeface="Verdana" panose="020B0604030504040204"/>
              </a:rPr>
              <a:t>o</a:t>
            </a:r>
            <a:r>
              <a:rPr sz="2950" b="1" i="1" spc="-100" dirty="0">
                <a:latin typeface="Verdana" panose="020B0604030504040204"/>
                <a:cs typeface="Verdana" panose="020B0604030504040204"/>
              </a:rPr>
              <a:t>l</a:t>
            </a:r>
            <a:r>
              <a:rPr sz="2950" b="1" i="1" spc="-35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20" dirty="0">
                <a:latin typeface="Verdana" panose="020B0604030504040204"/>
                <a:cs typeface="Verdana" panose="020B0604030504040204"/>
              </a:rPr>
              <a:t>a</a:t>
            </a:r>
            <a:r>
              <a:rPr sz="2950" b="1" i="1" spc="-215" dirty="0">
                <a:latin typeface="Verdana" panose="020B0604030504040204"/>
                <a:cs typeface="Verdana" panose="020B0604030504040204"/>
              </a:rPr>
              <a:t>n</a:t>
            </a:r>
            <a:r>
              <a:rPr sz="2950" b="1" i="1" spc="-204" dirty="0">
                <a:latin typeface="Verdana" panose="020B0604030504040204"/>
                <a:cs typeface="Verdana" panose="020B0604030504040204"/>
              </a:rPr>
              <a:t>d</a:t>
            </a:r>
            <a:r>
              <a:rPr sz="2950" b="1" i="1" spc="-35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10" dirty="0">
                <a:latin typeface="Verdana" panose="020B0604030504040204"/>
                <a:cs typeface="Verdana" panose="020B0604030504040204"/>
              </a:rPr>
              <a:t>e</a:t>
            </a:r>
            <a:r>
              <a:rPr sz="2950" b="1" i="1" spc="-180" dirty="0">
                <a:latin typeface="Verdana" panose="020B0604030504040204"/>
                <a:cs typeface="Verdana" panose="020B0604030504040204"/>
              </a:rPr>
              <a:t>s</a:t>
            </a:r>
            <a:r>
              <a:rPr sz="2950" b="1" i="1" spc="-200" dirty="0">
                <a:latin typeface="Verdana" panose="020B0604030504040204"/>
                <a:cs typeface="Verdana" panose="020B0604030504040204"/>
              </a:rPr>
              <a:t>se</a:t>
            </a:r>
            <a:r>
              <a:rPr sz="2950" b="1" i="1" spc="-215" dirty="0">
                <a:latin typeface="Verdana" panose="020B0604030504040204"/>
                <a:cs typeface="Verdana" panose="020B0604030504040204"/>
              </a:rPr>
              <a:t>n</a:t>
            </a:r>
            <a:r>
              <a:rPr sz="2950" b="1" i="1" spc="-150" dirty="0">
                <a:latin typeface="Verdana" panose="020B0604030504040204"/>
                <a:cs typeface="Verdana" panose="020B0604030504040204"/>
              </a:rPr>
              <a:t>t</a:t>
            </a:r>
            <a:r>
              <a:rPr sz="2950" b="1" i="1" spc="-100" dirty="0">
                <a:latin typeface="Verdana" panose="020B0604030504040204"/>
                <a:cs typeface="Verdana" panose="020B0604030504040204"/>
              </a:rPr>
              <a:t>i</a:t>
            </a:r>
            <a:r>
              <a:rPr sz="2950" b="1" i="1" spc="-220" dirty="0">
                <a:latin typeface="Verdana" panose="020B0604030504040204"/>
                <a:cs typeface="Verdana" panose="020B0604030504040204"/>
              </a:rPr>
              <a:t>a</a:t>
            </a:r>
            <a:r>
              <a:rPr sz="2950" b="1" i="1" spc="-100" dirty="0">
                <a:latin typeface="Verdana" panose="020B0604030504040204"/>
                <a:cs typeface="Verdana" panose="020B0604030504040204"/>
              </a:rPr>
              <a:t>l  </a:t>
            </a:r>
            <a:r>
              <a:rPr sz="2950" b="1" i="1" spc="-225" dirty="0">
                <a:latin typeface="Verdana" panose="020B0604030504040204"/>
                <a:cs typeface="Verdana" panose="020B0604030504040204"/>
              </a:rPr>
              <a:t>oils </a:t>
            </a:r>
            <a:r>
              <a:rPr sz="2950" b="1" i="1" spc="-310" dirty="0">
                <a:latin typeface="Verdana" panose="020B0604030504040204"/>
                <a:cs typeface="Verdana" panose="020B0604030504040204"/>
              </a:rPr>
              <a:t>by</a:t>
            </a:r>
            <a:r>
              <a:rPr sz="2950" b="1" i="1" spc="-305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40" dirty="0">
                <a:latin typeface="Verdana" panose="020B0604030504040204"/>
                <a:cs typeface="Verdana" panose="020B0604030504040204"/>
              </a:rPr>
              <a:t>volatilization</a:t>
            </a:r>
            <a:r>
              <a:rPr sz="2950" b="1" i="1" spc="-235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50" dirty="0">
                <a:latin typeface="Verdana" panose="020B0604030504040204"/>
                <a:cs typeface="Verdana" panose="020B0604030504040204"/>
              </a:rPr>
              <a:t>when</a:t>
            </a:r>
            <a:r>
              <a:rPr sz="2950" b="1" i="1" spc="-345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75" dirty="0">
                <a:latin typeface="Verdana" panose="020B0604030504040204"/>
                <a:cs typeface="Verdana" panose="020B0604030504040204"/>
              </a:rPr>
              <a:t>incorporated</a:t>
            </a:r>
            <a:r>
              <a:rPr sz="2950" b="1" i="1" spc="-27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50" dirty="0">
                <a:latin typeface="Verdana" panose="020B0604030504040204"/>
                <a:cs typeface="Verdana" panose="020B0604030504040204"/>
              </a:rPr>
              <a:t>into </a:t>
            </a:r>
            <a:r>
              <a:rPr sz="2950" b="1" i="1" spc="-245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20" dirty="0">
                <a:latin typeface="Verdana" panose="020B0604030504040204"/>
                <a:cs typeface="Verdana" panose="020B0604030504040204"/>
              </a:rPr>
              <a:t>p</a:t>
            </a:r>
            <a:r>
              <a:rPr sz="2950" b="1" i="1" spc="-385" dirty="0">
                <a:latin typeface="Verdana" panose="020B0604030504040204"/>
                <a:cs typeface="Verdana" panose="020B0604030504040204"/>
              </a:rPr>
              <a:t>ow</a:t>
            </a:r>
            <a:r>
              <a:rPr sz="2950" b="1" i="1" spc="-315" dirty="0">
                <a:latin typeface="Verdana" panose="020B0604030504040204"/>
                <a:cs typeface="Verdana" panose="020B0604030504040204"/>
              </a:rPr>
              <a:t>d</a:t>
            </a:r>
            <a:r>
              <a:rPr sz="2950" b="1" i="1" spc="-315" dirty="0">
                <a:latin typeface="Verdana" panose="020B0604030504040204"/>
                <a:cs typeface="Verdana" panose="020B0604030504040204"/>
              </a:rPr>
              <a:t>e</a:t>
            </a:r>
            <a:r>
              <a:rPr sz="2950" b="1" i="1" spc="-225" dirty="0">
                <a:latin typeface="Verdana" panose="020B0604030504040204"/>
                <a:cs typeface="Verdana" panose="020B0604030504040204"/>
              </a:rPr>
              <a:t>r</a:t>
            </a:r>
            <a:r>
              <a:rPr sz="2950" b="1" i="1" spc="-275" dirty="0">
                <a:latin typeface="Verdana" panose="020B0604030504040204"/>
                <a:cs typeface="Verdana" panose="020B0604030504040204"/>
              </a:rPr>
              <a:t>s</a:t>
            </a:r>
            <a:r>
              <a:rPr sz="2950" b="1" i="1" spc="-15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465" dirty="0">
                <a:latin typeface="Verdana" panose="020B0604030504040204"/>
                <a:cs typeface="Verdana" panose="020B0604030504040204"/>
              </a:rPr>
              <a:t>m</a:t>
            </a:r>
            <a:r>
              <a:rPr sz="2950" b="1" i="1" spc="-305" dirty="0">
                <a:latin typeface="Verdana" panose="020B0604030504040204"/>
                <a:cs typeface="Verdana" panose="020B0604030504040204"/>
              </a:rPr>
              <a:t>ay</a:t>
            </a:r>
            <a:r>
              <a:rPr sz="2950" b="1" i="1" spc="-165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15" dirty="0">
                <a:latin typeface="Verdana" panose="020B0604030504040204"/>
                <a:cs typeface="Verdana" panose="020B0604030504040204"/>
              </a:rPr>
              <a:t>b</a:t>
            </a:r>
            <a:r>
              <a:rPr sz="2950" b="1" i="1" spc="-310" dirty="0">
                <a:latin typeface="Verdana" panose="020B0604030504040204"/>
                <a:cs typeface="Verdana" panose="020B0604030504040204"/>
              </a:rPr>
              <a:t>e</a:t>
            </a:r>
            <a:r>
              <a:rPr sz="2950" b="1" i="1" spc="-165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75" dirty="0">
                <a:latin typeface="Verdana" panose="020B0604030504040204"/>
                <a:cs typeface="Verdana" panose="020B0604030504040204"/>
              </a:rPr>
              <a:t>pr</a:t>
            </a:r>
            <a:r>
              <a:rPr sz="2950" b="1" i="1" spc="-310" dirty="0">
                <a:latin typeface="Verdana" panose="020B0604030504040204"/>
                <a:cs typeface="Verdana" panose="020B0604030504040204"/>
              </a:rPr>
              <a:t>ev</a:t>
            </a:r>
            <a:r>
              <a:rPr sz="2950" b="1" i="1" spc="-295" dirty="0">
                <a:latin typeface="Verdana" panose="020B0604030504040204"/>
                <a:cs typeface="Verdana" panose="020B0604030504040204"/>
              </a:rPr>
              <a:t>e</a:t>
            </a:r>
            <a:r>
              <a:rPr sz="2950" b="1" i="1" spc="-335" dirty="0">
                <a:latin typeface="Verdana" panose="020B0604030504040204"/>
                <a:cs typeface="Verdana" panose="020B0604030504040204"/>
              </a:rPr>
              <a:t>n</a:t>
            </a:r>
            <a:r>
              <a:rPr sz="2950" b="1" i="1" spc="-195" dirty="0">
                <a:latin typeface="Verdana" panose="020B0604030504040204"/>
                <a:cs typeface="Verdana" panose="020B0604030504040204"/>
              </a:rPr>
              <a:t>t</a:t>
            </a:r>
            <a:r>
              <a:rPr sz="2950" b="1" i="1" spc="-315" dirty="0">
                <a:latin typeface="Verdana" panose="020B0604030504040204"/>
                <a:cs typeface="Verdana" panose="020B0604030504040204"/>
              </a:rPr>
              <a:t>e</a:t>
            </a:r>
            <a:r>
              <a:rPr sz="2950" b="1" i="1" spc="-325" dirty="0">
                <a:latin typeface="Verdana" panose="020B0604030504040204"/>
                <a:cs typeface="Verdana" panose="020B0604030504040204"/>
              </a:rPr>
              <a:t>d</a:t>
            </a:r>
            <a:r>
              <a:rPr sz="2950" b="1" i="1" spc="-14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25" dirty="0">
                <a:latin typeface="Verdana" panose="020B0604030504040204"/>
                <a:cs typeface="Verdana" panose="020B0604030504040204"/>
              </a:rPr>
              <a:t>o</a:t>
            </a:r>
            <a:r>
              <a:rPr sz="2950" b="1" i="1" spc="-229" dirty="0">
                <a:latin typeface="Verdana" panose="020B0604030504040204"/>
                <a:cs typeface="Verdana" panose="020B0604030504040204"/>
              </a:rPr>
              <a:t>r</a:t>
            </a:r>
            <a:r>
              <a:rPr sz="2950" b="1" i="1" spc="-16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25" dirty="0">
                <a:latin typeface="Verdana" panose="020B0604030504040204"/>
                <a:cs typeface="Verdana" panose="020B0604030504040204"/>
              </a:rPr>
              <a:t>r</a:t>
            </a:r>
            <a:r>
              <a:rPr sz="2950" b="1" i="1" spc="-315" dirty="0">
                <a:latin typeface="Verdana" panose="020B0604030504040204"/>
                <a:cs typeface="Verdana" panose="020B0604030504040204"/>
              </a:rPr>
              <a:t>e</a:t>
            </a:r>
            <a:r>
              <a:rPr sz="2950" b="1" i="1" spc="-195" dirty="0">
                <a:latin typeface="Verdana" panose="020B0604030504040204"/>
                <a:cs typeface="Verdana" panose="020B0604030504040204"/>
              </a:rPr>
              <a:t>t</a:t>
            </a:r>
            <a:r>
              <a:rPr sz="2950" b="1" i="1" spc="-270" dirty="0">
                <a:latin typeface="Verdana" panose="020B0604030504040204"/>
                <a:cs typeface="Verdana" panose="020B0604030504040204"/>
              </a:rPr>
              <a:t>ar</a:t>
            </a:r>
            <a:r>
              <a:rPr sz="2950" b="1" i="1" spc="-315" dirty="0">
                <a:latin typeface="Verdana" panose="020B0604030504040204"/>
                <a:cs typeface="Verdana" panose="020B0604030504040204"/>
              </a:rPr>
              <a:t>d</a:t>
            </a:r>
            <a:r>
              <a:rPr sz="2950" b="1" i="1" spc="-315" dirty="0">
                <a:latin typeface="Verdana" panose="020B0604030504040204"/>
                <a:cs typeface="Verdana" panose="020B0604030504040204"/>
              </a:rPr>
              <a:t>e</a:t>
            </a:r>
            <a:r>
              <a:rPr sz="2950" b="1" i="1" spc="-325" dirty="0">
                <a:latin typeface="Verdana" panose="020B0604030504040204"/>
                <a:cs typeface="Verdana" panose="020B0604030504040204"/>
              </a:rPr>
              <a:t>d</a:t>
            </a:r>
            <a:r>
              <a:rPr sz="2950" b="1" i="1" spc="-15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15" dirty="0">
                <a:latin typeface="Verdana" panose="020B0604030504040204"/>
                <a:cs typeface="Verdana" panose="020B0604030504040204"/>
              </a:rPr>
              <a:t>b</a:t>
            </a:r>
            <a:r>
              <a:rPr sz="2950" b="1" i="1" spc="-300" dirty="0">
                <a:latin typeface="Verdana" panose="020B0604030504040204"/>
                <a:cs typeface="Verdana" panose="020B0604030504040204"/>
              </a:rPr>
              <a:t>y</a:t>
            </a:r>
            <a:r>
              <a:rPr sz="2950" b="1" i="1" spc="-135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35" dirty="0">
                <a:latin typeface="Verdana" panose="020B0604030504040204"/>
                <a:cs typeface="Verdana" panose="020B0604030504040204"/>
              </a:rPr>
              <a:t>u</a:t>
            </a:r>
            <a:r>
              <a:rPr sz="2950" b="1" i="1" spc="-265" dirty="0">
                <a:latin typeface="Verdana" panose="020B0604030504040204"/>
                <a:cs typeface="Verdana" panose="020B0604030504040204"/>
              </a:rPr>
              <a:t>s</a:t>
            </a:r>
            <a:r>
              <a:rPr sz="2950" b="1" i="1" spc="-210" dirty="0">
                <a:latin typeface="Verdana" panose="020B0604030504040204"/>
                <a:cs typeface="Verdana" panose="020B0604030504040204"/>
              </a:rPr>
              <a:t>e  </a:t>
            </a:r>
            <a:r>
              <a:rPr sz="2950" b="1" i="1" spc="-260" dirty="0">
                <a:latin typeface="Verdana" panose="020B0604030504040204"/>
                <a:cs typeface="Verdana" panose="020B0604030504040204"/>
              </a:rPr>
              <a:t>of</a:t>
            </a:r>
            <a:r>
              <a:rPr sz="2950" b="1" i="1" spc="-254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75" dirty="0">
                <a:solidFill>
                  <a:srgbClr val="FF0066"/>
                </a:solidFill>
                <a:latin typeface="Verdana" panose="020B0604030504040204"/>
                <a:cs typeface="Verdana" panose="020B0604030504040204"/>
              </a:rPr>
              <a:t>heat-sealed</a:t>
            </a:r>
            <a:r>
              <a:rPr sz="2950" b="1" i="1" spc="-270" dirty="0">
                <a:solidFill>
                  <a:srgbClr val="FF0066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40" dirty="0">
                <a:solidFill>
                  <a:srgbClr val="FF0066"/>
                </a:solidFill>
                <a:latin typeface="Verdana" panose="020B0604030504040204"/>
                <a:cs typeface="Verdana" panose="020B0604030504040204"/>
              </a:rPr>
              <a:t>plastic</a:t>
            </a:r>
            <a:r>
              <a:rPr sz="2950" b="1" i="1" spc="530" dirty="0">
                <a:solidFill>
                  <a:srgbClr val="FF0066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05" dirty="0">
                <a:solidFill>
                  <a:srgbClr val="FF0066"/>
                </a:solidFill>
                <a:latin typeface="Verdana" panose="020B0604030504040204"/>
                <a:cs typeface="Verdana" panose="020B0604030504040204"/>
              </a:rPr>
              <a:t>bags</a:t>
            </a:r>
            <a:r>
              <a:rPr sz="2950" b="1" i="1" spc="-300" dirty="0">
                <a:solidFill>
                  <a:srgbClr val="FF0066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75" dirty="0">
                <a:latin typeface="Verdana" panose="020B0604030504040204"/>
                <a:cs typeface="Verdana" panose="020B0604030504040204"/>
              </a:rPr>
              <a:t>or</a:t>
            </a:r>
            <a:r>
              <a:rPr sz="2950" b="1" i="1" spc="-27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10" dirty="0">
                <a:latin typeface="Verdana" panose="020B0604030504040204"/>
                <a:cs typeface="Verdana" panose="020B0604030504040204"/>
              </a:rPr>
              <a:t>by</a:t>
            </a:r>
            <a:r>
              <a:rPr sz="2950" b="1" i="1" spc="-305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90" dirty="0">
                <a:solidFill>
                  <a:srgbClr val="FF0066"/>
                </a:solidFill>
                <a:latin typeface="Verdana" panose="020B0604030504040204"/>
                <a:cs typeface="Verdana" panose="020B0604030504040204"/>
              </a:rPr>
              <a:t>double </a:t>
            </a:r>
            <a:r>
              <a:rPr sz="2950" b="1" i="1" spc="-285" dirty="0">
                <a:solidFill>
                  <a:srgbClr val="FF0066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200" dirty="0">
                <a:solidFill>
                  <a:srgbClr val="FF0066"/>
                </a:solidFill>
                <a:latin typeface="Verdana" panose="020B0604030504040204"/>
                <a:cs typeface="Verdana" panose="020B0604030504040204"/>
              </a:rPr>
              <a:t>wrapping </a:t>
            </a:r>
            <a:r>
              <a:rPr sz="2950" b="1" i="1" spc="-185" dirty="0">
                <a:latin typeface="Verdana" panose="020B0604030504040204"/>
                <a:cs typeface="Verdana" panose="020B0604030504040204"/>
              </a:rPr>
              <a:t>with </a:t>
            </a:r>
            <a:r>
              <a:rPr sz="2950" b="1" i="1" spc="-195" dirty="0">
                <a:latin typeface="Verdana" panose="020B0604030504040204"/>
                <a:cs typeface="Verdana" panose="020B0604030504040204"/>
              </a:rPr>
              <a:t>a </a:t>
            </a:r>
            <a:r>
              <a:rPr sz="2950" b="1" i="1" spc="-225" dirty="0">
                <a:latin typeface="Verdana" panose="020B0604030504040204"/>
                <a:cs typeface="Verdana" panose="020B0604030504040204"/>
              </a:rPr>
              <a:t>waxed </a:t>
            </a:r>
            <a:r>
              <a:rPr sz="2950" b="1" i="1" spc="-175" dirty="0">
                <a:latin typeface="Verdana" panose="020B0604030504040204"/>
                <a:cs typeface="Verdana" panose="020B0604030504040204"/>
              </a:rPr>
              <a:t>or </a:t>
            </a:r>
            <a:r>
              <a:rPr sz="2950" b="1" i="1" spc="-180" dirty="0">
                <a:latin typeface="Verdana" panose="020B0604030504040204"/>
                <a:cs typeface="Verdana" panose="020B0604030504040204"/>
              </a:rPr>
              <a:t>glassine </a:t>
            </a:r>
            <a:r>
              <a:rPr sz="2950" b="1" i="1" spc="-195" dirty="0">
                <a:latin typeface="Verdana" panose="020B0604030504040204"/>
                <a:cs typeface="Verdana" panose="020B0604030504040204"/>
              </a:rPr>
              <a:t>paper </a:t>
            </a:r>
            <a:r>
              <a:rPr sz="2950" b="1" i="1" spc="-19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150" dirty="0">
                <a:latin typeface="Verdana" panose="020B0604030504040204"/>
                <a:cs typeface="Verdana" panose="020B0604030504040204"/>
              </a:rPr>
              <a:t>i</a:t>
            </a:r>
            <a:r>
              <a:rPr sz="2950" b="1" i="1" spc="-335" dirty="0">
                <a:latin typeface="Verdana" panose="020B0604030504040204"/>
                <a:cs typeface="Verdana" panose="020B0604030504040204"/>
              </a:rPr>
              <a:t>n</a:t>
            </a:r>
            <a:r>
              <a:rPr sz="2950" b="1" i="1" spc="-204" dirty="0">
                <a:latin typeface="Verdana" panose="020B0604030504040204"/>
                <a:cs typeface="Verdana" panose="020B0604030504040204"/>
              </a:rPr>
              <a:t>si</a:t>
            </a:r>
            <a:r>
              <a:rPr sz="2950" b="1" i="1" spc="-320" dirty="0">
                <a:latin typeface="Verdana" panose="020B0604030504040204"/>
                <a:cs typeface="Verdana" panose="020B0604030504040204"/>
              </a:rPr>
              <a:t>d</a:t>
            </a:r>
            <a:r>
              <a:rPr sz="2950" b="1" i="1" spc="-310" dirty="0">
                <a:latin typeface="Verdana" panose="020B0604030504040204"/>
                <a:cs typeface="Verdana" panose="020B0604030504040204"/>
              </a:rPr>
              <a:t>e</a:t>
            </a:r>
            <a:r>
              <a:rPr sz="2950" b="1" i="1" spc="-204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10" dirty="0">
                <a:latin typeface="Verdana" panose="020B0604030504040204"/>
                <a:cs typeface="Verdana" panose="020B0604030504040204"/>
              </a:rPr>
              <a:t>a</a:t>
            </a:r>
            <a:r>
              <a:rPr sz="2950" b="1" i="1" spc="-20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20" dirty="0">
                <a:latin typeface="Verdana" panose="020B0604030504040204"/>
                <a:cs typeface="Verdana" panose="020B0604030504040204"/>
              </a:rPr>
              <a:t>b</a:t>
            </a:r>
            <a:r>
              <a:rPr sz="2950" b="1" i="1" spc="-325" dirty="0">
                <a:latin typeface="Verdana" panose="020B0604030504040204"/>
                <a:cs typeface="Verdana" panose="020B0604030504040204"/>
              </a:rPr>
              <a:t>ond</a:t>
            </a:r>
            <a:r>
              <a:rPr sz="2950" b="1" i="1" spc="-160" dirty="0">
                <a:latin typeface="Verdana" panose="020B0604030504040204"/>
                <a:cs typeface="Verdana" panose="020B0604030504040204"/>
              </a:rPr>
              <a:t> </a:t>
            </a:r>
            <a:r>
              <a:rPr sz="2950" b="1" i="1" spc="-320" dirty="0">
                <a:latin typeface="Verdana" panose="020B0604030504040204"/>
                <a:cs typeface="Verdana" panose="020B0604030504040204"/>
              </a:rPr>
              <a:t>p</a:t>
            </a:r>
            <a:r>
              <a:rPr sz="2950" b="1" i="1" spc="-295" dirty="0">
                <a:latin typeface="Verdana" panose="020B0604030504040204"/>
                <a:cs typeface="Verdana" panose="020B0604030504040204"/>
              </a:rPr>
              <a:t>a</a:t>
            </a:r>
            <a:r>
              <a:rPr sz="2950" b="1" i="1" spc="-320" dirty="0">
                <a:latin typeface="Verdana" panose="020B0604030504040204"/>
                <a:cs typeface="Verdana" panose="020B0604030504040204"/>
              </a:rPr>
              <a:t>p</a:t>
            </a:r>
            <a:r>
              <a:rPr sz="2950" b="1" i="1" spc="-315" dirty="0">
                <a:latin typeface="Verdana" panose="020B0604030504040204"/>
                <a:cs typeface="Verdana" panose="020B0604030504040204"/>
              </a:rPr>
              <a:t>e</a:t>
            </a:r>
            <a:r>
              <a:rPr sz="2950" b="1" i="1" spc="-225" dirty="0">
                <a:latin typeface="Verdana" panose="020B0604030504040204"/>
                <a:cs typeface="Verdana" panose="020B0604030504040204"/>
              </a:rPr>
              <a:t>r</a:t>
            </a:r>
            <a:r>
              <a:rPr sz="2950" b="1" i="1" spc="-170" dirty="0">
                <a:latin typeface="Verdana" panose="020B0604030504040204"/>
                <a:cs typeface="Verdana" panose="020B0604030504040204"/>
              </a:rPr>
              <a:t>.</a:t>
            </a:r>
            <a:endParaRPr sz="295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627504" y="1009014"/>
            <a:ext cx="6297295" cy="903605"/>
            <a:chOff x="1627504" y="1009014"/>
            <a:chExt cx="6297295" cy="90360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791969" y="1097279"/>
              <a:ext cx="6132830" cy="5791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7504" y="1009014"/>
              <a:ext cx="6234430" cy="90360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71598" y="1127582"/>
            <a:ext cx="56972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40" dirty="0">
                <a:solidFill>
                  <a:srgbClr val="CC0000"/>
                </a:solidFill>
                <a:latin typeface="Times New Roman" panose="02020603050405020304"/>
                <a:cs typeface="Times New Roman" panose="02020603050405020304"/>
              </a:rPr>
              <a:t>POWDERS</a:t>
            </a:r>
            <a:r>
              <a:rPr sz="3200" spc="55" dirty="0">
                <a:solidFill>
                  <a:srgbClr val="CC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210" dirty="0">
                <a:solidFill>
                  <a:srgbClr val="CC0000"/>
                </a:solidFill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3200" spc="45" dirty="0">
                <a:solidFill>
                  <a:srgbClr val="CC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250" dirty="0">
                <a:solidFill>
                  <a:srgbClr val="CC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spc="70" dirty="0">
                <a:solidFill>
                  <a:srgbClr val="CC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240" dirty="0">
                <a:solidFill>
                  <a:srgbClr val="CC0000"/>
                </a:solidFill>
                <a:latin typeface="Times New Roman" panose="02020603050405020304"/>
                <a:cs typeface="Times New Roman" panose="02020603050405020304"/>
              </a:rPr>
              <a:t>DOSAGE</a:t>
            </a:r>
            <a:r>
              <a:rPr sz="3200" spc="100" dirty="0">
                <a:solidFill>
                  <a:srgbClr val="CC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254" dirty="0">
                <a:solidFill>
                  <a:srgbClr val="CC0000"/>
                </a:solidFill>
                <a:latin typeface="Times New Roman" panose="02020603050405020304"/>
                <a:cs typeface="Times New Roman" panose="02020603050405020304"/>
              </a:rPr>
              <a:t>FORM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904" y="2590545"/>
            <a:ext cx="8301355" cy="198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0830" algn="l"/>
                <a:tab pos="2283460" algn="l"/>
                <a:tab pos="3893820" algn="l"/>
                <a:tab pos="5031105" algn="l"/>
                <a:tab pos="5594985" algn="l"/>
                <a:tab pos="6975475" algn="l"/>
              </a:tabLst>
            </a:pP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Powde</a:t>
            </a:r>
            <a:r>
              <a:rPr sz="24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	a</a:t>
            </a:r>
            <a:r>
              <a:rPr sz="24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e	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4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re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par</a:t>
            </a:r>
            <a:r>
              <a:rPr sz="24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	</a:t>
            </a:r>
            <a:r>
              <a:rPr sz="24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ither	as	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du</a:t>
            </a:r>
            <a:r>
              <a:rPr sz="2400" b="1" spc="-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4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ing	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4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wde</a:t>
            </a:r>
            <a:r>
              <a:rPr sz="24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 marR="17145">
              <a:lnSpc>
                <a:spcPct val="215000"/>
              </a:lnSpc>
              <a:spcBef>
                <a:spcPts val="140"/>
              </a:spcBef>
              <a:tabLst>
                <a:tab pos="1118870" algn="l"/>
                <a:tab pos="1802130" algn="l"/>
                <a:tab pos="3122295" algn="l"/>
                <a:tab pos="4393565" algn="l"/>
                <a:tab pos="6305550" algn="l"/>
                <a:tab pos="7839075" algn="l"/>
              </a:tabLst>
            </a:pP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which	a</a:t>
            </a:r>
            <a:r>
              <a:rPr sz="24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e	ap</a:t>
            </a:r>
            <a:r>
              <a:rPr sz="24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2400" b="1" spc="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4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	lo</a:t>
            </a:r>
            <a:r>
              <a:rPr sz="24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ally,	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4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4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4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fr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ice</a:t>
            </a:r>
            <a:r>
              <a:rPr sz="24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,	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4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du</a:t>
            </a:r>
            <a:r>
              <a:rPr sz="24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ct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	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for  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reconstitution,</a:t>
            </a:r>
            <a:r>
              <a:rPr sz="2400" b="1" spc="-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insufflations</a:t>
            </a:r>
            <a:r>
              <a:rPr sz="2400" b="1" spc="-3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24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aerosols.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850" y="466725"/>
            <a:ext cx="8815070" cy="6350000"/>
            <a:chOff x="69850" y="466725"/>
            <a:chExt cx="8815070" cy="6350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25780" y="971550"/>
              <a:ext cx="998855" cy="294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3514" y="810259"/>
              <a:ext cx="1184274" cy="6267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6329" y="810259"/>
              <a:ext cx="1040765" cy="6267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5635" y="810259"/>
              <a:ext cx="833755" cy="626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7929" y="810259"/>
              <a:ext cx="2119629" cy="626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6100" y="810259"/>
              <a:ext cx="647700" cy="6267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314" y="1346835"/>
              <a:ext cx="1421765" cy="6267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9089" y="1346835"/>
              <a:ext cx="1692910" cy="6267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55010" y="1346835"/>
              <a:ext cx="1629410" cy="6267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9970" y="1346835"/>
              <a:ext cx="1433829" cy="6267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4314" y="1883410"/>
              <a:ext cx="1812289" cy="6267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3929" y="1883410"/>
              <a:ext cx="2025649" cy="6267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46904" y="1883410"/>
              <a:ext cx="1827529" cy="6267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4314" y="2419985"/>
              <a:ext cx="1421765" cy="6267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8900" y="2419985"/>
              <a:ext cx="1028700" cy="6267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93595" y="2419985"/>
              <a:ext cx="657225" cy="6267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59354" y="2419985"/>
              <a:ext cx="1562099" cy="6267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24275" y="2419985"/>
              <a:ext cx="2287904" cy="6267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38800" y="2419985"/>
              <a:ext cx="461645" cy="6267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24600" y="591185"/>
              <a:ext cx="2514600" cy="25146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301740" y="568325"/>
              <a:ext cx="2560320" cy="2560320"/>
            </a:xfrm>
            <a:custGeom>
              <a:avLst/>
              <a:gdLst/>
              <a:ahLst/>
              <a:cxnLst/>
              <a:rect l="l" t="t" r="r" b="b"/>
              <a:pathLst>
                <a:path w="2560320" h="2560320">
                  <a:moveTo>
                    <a:pt x="0" y="2560320"/>
                  </a:moveTo>
                  <a:lnTo>
                    <a:pt x="2560319" y="2560320"/>
                  </a:lnTo>
                  <a:lnTo>
                    <a:pt x="2560319" y="0"/>
                  </a:lnTo>
                  <a:lnTo>
                    <a:pt x="0" y="0"/>
                  </a:lnTo>
                  <a:lnTo>
                    <a:pt x="0" y="2560320"/>
                  </a:lnTo>
                  <a:close/>
                </a:path>
              </a:pathLst>
            </a:custGeom>
            <a:ln w="45720">
              <a:solidFill>
                <a:srgbClr val="B6F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850" y="2791460"/>
              <a:ext cx="913130" cy="9340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0700" y="2974339"/>
              <a:ext cx="1202689" cy="6235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32560" y="2974339"/>
              <a:ext cx="1504315" cy="62357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39060" y="2974339"/>
              <a:ext cx="1626235" cy="62357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68115" y="2974339"/>
              <a:ext cx="870585" cy="6235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44059" y="2974339"/>
              <a:ext cx="718185" cy="6235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68240" y="2974339"/>
              <a:ext cx="2183765" cy="6235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51650" y="2974339"/>
              <a:ext cx="928370" cy="6235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1034" y="3510914"/>
              <a:ext cx="1583690" cy="6235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50720" y="3510914"/>
              <a:ext cx="711834" cy="6235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371089" y="3510914"/>
              <a:ext cx="1534794" cy="62357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08704" y="3510914"/>
              <a:ext cx="654050" cy="62357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71290" y="3510914"/>
              <a:ext cx="720725" cy="62357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98009" y="3510914"/>
              <a:ext cx="1043939" cy="62357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147945" y="3510914"/>
              <a:ext cx="1363979" cy="62357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17920" y="3510914"/>
              <a:ext cx="669290" cy="62357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92569" y="3510914"/>
              <a:ext cx="1797050" cy="6235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016240" y="3510914"/>
              <a:ext cx="461645" cy="62357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850" y="3864609"/>
              <a:ext cx="913130" cy="9340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0700" y="4047490"/>
              <a:ext cx="1321435" cy="62356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44955" y="4047490"/>
              <a:ext cx="1339850" cy="62356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90800" y="4047490"/>
              <a:ext cx="1736089" cy="62356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032250" y="4047490"/>
              <a:ext cx="830579" cy="62356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68825" y="4047490"/>
              <a:ext cx="1040764" cy="62356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15584" y="4047490"/>
              <a:ext cx="684529" cy="62356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711825" y="4047490"/>
              <a:ext cx="1939925" cy="62356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850" y="4401184"/>
              <a:ext cx="913130" cy="93408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20700" y="4584065"/>
              <a:ext cx="2327275" cy="62356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47620" y="4584065"/>
              <a:ext cx="654050" cy="62356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10839" y="4584065"/>
              <a:ext cx="733425" cy="62356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270250" y="4584065"/>
              <a:ext cx="708660" cy="62356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84904" y="4584065"/>
              <a:ext cx="1156970" cy="62356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541520" y="4584065"/>
              <a:ext cx="952500" cy="62356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199379" y="4584065"/>
              <a:ext cx="1570990" cy="62356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470650" y="4584065"/>
              <a:ext cx="1004570" cy="62356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183755" y="4584065"/>
              <a:ext cx="733425" cy="62356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622540" y="4584065"/>
              <a:ext cx="952500" cy="62356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61034" y="5120640"/>
              <a:ext cx="1809114" cy="62357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176145" y="5120640"/>
              <a:ext cx="1428115" cy="62357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307079" y="5120640"/>
              <a:ext cx="1004570" cy="62357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017009" y="5120640"/>
              <a:ext cx="1421764" cy="62357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141595" y="5120640"/>
              <a:ext cx="1324610" cy="62357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172200" y="5120640"/>
              <a:ext cx="1702434" cy="62357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00619" y="5120640"/>
              <a:ext cx="461645" cy="62357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61034" y="5656579"/>
              <a:ext cx="952500" cy="62356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25880" y="5656579"/>
              <a:ext cx="1775460" cy="62356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804160" y="5656579"/>
              <a:ext cx="1193164" cy="62356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703320" y="5656579"/>
              <a:ext cx="836929" cy="62356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245609" y="5656579"/>
              <a:ext cx="1854835" cy="62356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06440" y="5656579"/>
              <a:ext cx="654050" cy="62356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169025" y="5656579"/>
              <a:ext cx="1696084" cy="62356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61034" y="6193152"/>
              <a:ext cx="1467485" cy="62357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917064" y="6193152"/>
              <a:ext cx="1510030" cy="62357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53714" y="6193152"/>
              <a:ext cx="461645" cy="623570"/>
            </a:xfrm>
            <a:prstGeom prst="rect">
              <a:avLst/>
            </a:prstGeom>
          </p:spPr>
        </p:pic>
      </p:grp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536244" y="1048334"/>
            <a:ext cx="3547110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i="1" spc="-34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3350" i="1" spc="-38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3350" i="1" spc="-22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3350" i="1" spc="-32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3350" i="1" spc="-32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350" i="1" spc="-21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3350" i="1" spc="-19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3350" i="1" spc="-29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350" i="1" spc="-11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350" i="1" spc="-49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3350" i="1" spc="-17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3350" i="1" spc="-34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x</a:t>
            </a:r>
            <a:r>
              <a:rPr sz="3350" i="1" spc="-22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3350" i="1" spc="-38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3350" i="1" spc="-29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res</a:t>
            </a:r>
            <a:endParaRPr sz="335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852" y="1146174"/>
            <a:ext cx="6991984" cy="1435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8000"/>
                </a:solidFill>
              </a:rPr>
              <a:t>prevented</a:t>
            </a:r>
            <a:r>
              <a:rPr spc="114" dirty="0">
                <a:solidFill>
                  <a:srgbClr val="008000"/>
                </a:solidFill>
              </a:rPr>
              <a:t> </a:t>
            </a:r>
            <a:r>
              <a:rPr spc="-5" dirty="0">
                <a:solidFill>
                  <a:srgbClr val="008000"/>
                </a:solidFill>
              </a:rPr>
              <a:t>eutexia</a:t>
            </a:r>
            <a:r>
              <a:rPr spc="60" dirty="0">
                <a:solidFill>
                  <a:srgbClr val="008000"/>
                </a:solidFill>
              </a:rPr>
              <a:t> </a:t>
            </a:r>
            <a:r>
              <a:rPr spc="-5" dirty="0">
                <a:solidFill>
                  <a:srgbClr val="008000"/>
                </a:solidFill>
              </a:rPr>
              <a:t>with</a:t>
            </a:r>
            <a:r>
              <a:rPr spc="110" dirty="0">
                <a:solidFill>
                  <a:srgbClr val="008000"/>
                </a:solidFill>
              </a:rPr>
              <a:t> </a:t>
            </a:r>
            <a:r>
              <a:rPr spc="-5" dirty="0">
                <a:solidFill>
                  <a:srgbClr val="008000"/>
                </a:solidFill>
              </a:rPr>
              <a:t>aspirin,</a:t>
            </a:r>
            <a:r>
              <a:rPr spc="85" dirty="0">
                <a:solidFill>
                  <a:srgbClr val="008000"/>
                </a:solidFill>
              </a:rPr>
              <a:t> </a:t>
            </a:r>
            <a:r>
              <a:rPr spc="-5" dirty="0">
                <a:solidFill>
                  <a:srgbClr val="008000"/>
                </a:solidFill>
              </a:rPr>
              <a:t>phenyl</a:t>
            </a:r>
            <a:r>
              <a:rPr spc="114" dirty="0">
                <a:solidFill>
                  <a:srgbClr val="008000"/>
                </a:solidFill>
              </a:rPr>
              <a:t> </a:t>
            </a:r>
            <a:r>
              <a:rPr spc="-5" dirty="0">
                <a:solidFill>
                  <a:srgbClr val="008000"/>
                </a:solidFill>
              </a:rPr>
              <a:t>salicylate.</a:t>
            </a:r>
            <a:endParaRPr spc="-5" dirty="0">
              <a:solidFill>
                <a:srgbClr val="008000"/>
              </a:solidFill>
            </a:endParaRPr>
          </a:p>
          <a:p>
            <a:pPr marL="12700" marR="160020">
              <a:lnSpc>
                <a:spcPct val="160000"/>
              </a:lnSpc>
            </a:pPr>
            <a:r>
              <a:rPr dirty="0">
                <a:solidFill>
                  <a:srgbClr val="008000"/>
                </a:solidFill>
              </a:rPr>
              <a:t>This </a:t>
            </a:r>
            <a:r>
              <a:rPr spc="-5" dirty="0">
                <a:solidFill>
                  <a:srgbClr val="008000"/>
                </a:solidFill>
              </a:rPr>
              <a:t>technique offers </a:t>
            </a:r>
            <a:r>
              <a:rPr dirty="0">
                <a:solidFill>
                  <a:srgbClr val="008000"/>
                </a:solidFill>
              </a:rPr>
              <a:t>the </a:t>
            </a:r>
            <a:r>
              <a:rPr spc="-5" dirty="0">
                <a:solidFill>
                  <a:srgbClr val="008000"/>
                </a:solidFill>
              </a:rPr>
              <a:t>advantage </a:t>
            </a:r>
            <a:r>
              <a:rPr dirty="0">
                <a:solidFill>
                  <a:srgbClr val="008000"/>
                </a:solidFill>
              </a:rPr>
              <a:t>of </a:t>
            </a:r>
            <a:r>
              <a:rPr spc="-5" dirty="0">
                <a:solidFill>
                  <a:srgbClr val="008000"/>
                </a:solidFill>
              </a:rPr>
              <a:t>extended </a:t>
            </a:r>
            <a:r>
              <a:rPr spc="-630" dirty="0">
                <a:solidFill>
                  <a:srgbClr val="008000"/>
                </a:solidFill>
              </a:rPr>
              <a:t> </a:t>
            </a:r>
            <a:r>
              <a:rPr dirty="0">
                <a:solidFill>
                  <a:srgbClr val="008000"/>
                </a:solidFill>
              </a:rPr>
              <a:t>product </a:t>
            </a:r>
            <a:r>
              <a:rPr spc="-5" dirty="0">
                <a:solidFill>
                  <a:srgbClr val="008000"/>
                </a:solidFill>
              </a:rPr>
              <a:t>stability.</a:t>
            </a:r>
            <a:endParaRPr spc="-5" dirty="0">
              <a:solidFill>
                <a:srgbClr val="008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4509" y="4374007"/>
            <a:ext cx="652043" cy="2463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5290" y="4374007"/>
            <a:ext cx="339534" cy="2463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5885" y="4373879"/>
            <a:ext cx="1140460" cy="2470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4779" y="4373879"/>
            <a:ext cx="1472565" cy="2946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7209" y="4373879"/>
            <a:ext cx="941705" cy="24701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068184" y="4221479"/>
            <a:ext cx="1948814" cy="1229995"/>
            <a:chOff x="7068184" y="4221479"/>
            <a:chExt cx="1948814" cy="122999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8184" y="4373244"/>
              <a:ext cx="596265" cy="2470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3019" y="4221479"/>
              <a:ext cx="1004570" cy="626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75979" y="4221479"/>
              <a:ext cx="541020" cy="6267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8219" y="4824729"/>
              <a:ext cx="1668779" cy="62674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73265" y="4302379"/>
            <a:ext cx="17729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74700" algn="l"/>
                <a:tab pos="1591945" algn="l"/>
              </a:tabLst>
            </a:pP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firs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w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spc="-3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827" y="1219554"/>
            <a:ext cx="8428355" cy="224028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65"/>
              </a:spcBef>
              <a:buClr>
                <a:srgbClr val="CC0000"/>
              </a:buClr>
              <a:buSzPct val="152000"/>
              <a:buFont typeface="Wingdings" panose="05000000000000000000"/>
              <a:buChar char=""/>
              <a:tabLst>
                <a:tab pos="375920" algn="l"/>
                <a:tab pos="816610" algn="l"/>
                <a:tab pos="2213610" algn="l"/>
                <a:tab pos="2406015" algn="l"/>
                <a:tab pos="2851150" algn="l"/>
                <a:tab pos="3860165" algn="l"/>
                <a:tab pos="4213860" algn="l"/>
                <a:tab pos="4335780" algn="l"/>
                <a:tab pos="5161915" algn="l"/>
                <a:tab pos="5482590" algn="l"/>
                <a:tab pos="6022340" algn="l"/>
                <a:tab pos="6683375" algn="l"/>
                <a:tab pos="7037070" algn="l"/>
                <a:tab pos="8004175" algn="l"/>
                <a:tab pos="8043545" algn="l"/>
              </a:tabLst>
            </a:pPr>
            <a:r>
              <a:rPr sz="2300" b="1" i="1" spc="-21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2300" b="1" i="1" spc="-15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300" b="1" i="1" spc="-18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g</a:t>
            </a:r>
            <a:r>
              <a:rPr sz="2300" b="1" i="1" spc="-17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300" b="1" i="1" spc="-17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300" b="1" i="1" spc="-14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2300" b="1" i="1" spc="-17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ium</a:t>
            </a:r>
            <a:r>
              <a:rPr sz="2300" b="1" i="1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	</a:t>
            </a:r>
            <a:r>
              <a:rPr sz="2300" b="1" i="1" spc="-14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2300" b="1" i="1" spc="-15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300" b="1" i="1" spc="-114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2300" b="1" i="1" spc="-18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b</a:t>
            </a:r>
            <a:r>
              <a:rPr sz="2300" b="1" i="1" spc="-16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300" b="1" i="1" spc="-18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300" b="1" i="1" spc="-13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300" b="1" i="1" spc="-14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te</a:t>
            </a:r>
            <a:r>
              <a:rPr sz="2300" b="1" i="1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	</a:t>
            </a:r>
            <a:r>
              <a:rPr sz="2300" b="1" i="1" spc="-16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300" b="1" i="1" spc="-12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2300" b="1" i="1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		</a:t>
            </a:r>
            <a:r>
              <a:rPr sz="2300" b="1" i="1" spc="-8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2300" b="1" i="1" spc="-10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300" b="1" i="1" spc="-15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g</a:t>
            </a:r>
            <a:r>
              <a:rPr sz="2300" b="1" i="1" spc="-18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2300" b="1" i="1" spc="-114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2300" b="1" i="1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	</a:t>
            </a:r>
            <a:r>
              <a:rPr sz="2300" b="1" i="1" spc="-254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2300" b="1" i="1" spc="-15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300" b="1" i="1" spc="-15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g</a:t>
            </a:r>
            <a:r>
              <a:rPr sz="2300" b="1" i="1" spc="-18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300" b="1" i="1" spc="-16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300" b="1" i="1" spc="-12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2300" b="1" i="1" spc="-70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300" b="1" i="1" spc="-18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2300" b="1" i="1" spc="-26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2300" b="1" i="1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	</a:t>
            </a:r>
            <a:r>
              <a:rPr sz="2300" b="1" i="1" spc="-16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300" b="1" i="1" spc="-15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x</a:t>
            </a:r>
            <a:r>
              <a:rPr sz="2300" b="1" i="1" spc="-8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300" b="1" i="1" spc="-15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d</a:t>
            </a:r>
            <a:r>
              <a:rPr sz="2300" b="1" i="1" spc="-165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300" b="1" i="1" dirty="0">
                <a:solidFill>
                  <a:srgbClr val="0033CC"/>
                </a:solidFill>
                <a:latin typeface="Verdana" panose="020B0604030504040204"/>
                <a:cs typeface="Verdana" panose="020B0604030504040204"/>
              </a:rPr>
              <a:t>	</a:t>
            </a:r>
            <a:r>
              <a:rPr sz="2200" b="1" spc="-1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-9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200" b="1" spc="-9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 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use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y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spc="-3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f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fe</a:t>
            </a:r>
            <a:r>
              <a:rPr sz="22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ti</a:t>
            </a:r>
            <a:r>
              <a:rPr sz="2200" b="1" spc="-3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v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nt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3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f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3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rp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spc="-3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.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	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An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 marR="657860">
              <a:lnSpc>
                <a:spcPts val="4750"/>
              </a:lnSpc>
            </a:pP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amount</a:t>
            </a:r>
            <a:r>
              <a:rPr sz="2200" b="1" spc="27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200" b="1" spc="23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diluent</a:t>
            </a:r>
            <a:r>
              <a:rPr sz="2200" b="1" spc="24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equal</a:t>
            </a:r>
            <a:r>
              <a:rPr sz="2200" b="1" spc="27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2200" b="1" spc="27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254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eutectic</a:t>
            </a:r>
            <a:r>
              <a:rPr sz="2200" b="1" spc="26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compounds</a:t>
            </a:r>
            <a:r>
              <a:rPr sz="2200" b="1" spc="24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is </a:t>
            </a:r>
            <a:r>
              <a:rPr sz="2200" b="1" spc="-63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sufficient</a:t>
            </a:r>
            <a:r>
              <a:rPr sz="2200" b="1" spc="-4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22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prevent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liquefaction</a:t>
            </a:r>
            <a:r>
              <a:rPr sz="2200" b="1" spc="-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about</a:t>
            </a:r>
            <a:r>
              <a:rPr sz="2200" b="1" spc="-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2</a:t>
            </a:r>
            <a:r>
              <a:rPr sz="22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weeks.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22975" y="4373879"/>
            <a:ext cx="855979" cy="24701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93572" y="4305427"/>
            <a:ext cx="63969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9315" algn="l"/>
                <a:tab pos="2189480" algn="l"/>
                <a:tab pos="3851275" algn="l"/>
                <a:tab pos="4985385" algn="l"/>
                <a:tab pos="5518785" algn="l"/>
              </a:tabLst>
            </a:pP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ut</a:t>
            </a:r>
            <a:r>
              <a:rPr sz="2200" b="1" spc="-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200" b="1" spc="-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22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un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b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xe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d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4180" y="4977129"/>
            <a:ext cx="1017269" cy="2946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99895" y="4977129"/>
            <a:ext cx="313055" cy="24701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42185" y="4977129"/>
            <a:ext cx="473710" cy="24701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66085" y="4977129"/>
            <a:ext cx="1006475" cy="24701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13225" y="4977129"/>
            <a:ext cx="523875" cy="24701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95545" y="4977129"/>
            <a:ext cx="904875" cy="304164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424815" y="4977129"/>
            <a:ext cx="6845300" cy="1078230"/>
            <a:chOff x="424815" y="4977129"/>
            <a:chExt cx="6845300" cy="1078230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48705" y="4977129"/>
              <a:ext cx="1121409" cy="2470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4815" y="5580379"/>
              <a:ext cx="1465580" cy="2946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1490" y="5428614"/>
              <a:ext cx="1004569" cy="62674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1419" y="5428614"/>
              <a:ext cx="541019" cy="6267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21610" y="5428614"/>
              <a:ext cx="1409700" cy="62674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37305" y="5428614"/>
              <a:ext cx="727075" cy="6267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2915" y="5428614"/>
              <a:ext cx="541020" cy="62674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23105" y="5428614"/>
              <a:ext cx="1147445" cy="62674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79719" y="5428614"/>
              <a:ext cx="654050" cy="6267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39130" y="5428614"/>
              <a:ext cx="1184275" cy="62674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50024" y="5428614"/>
              <a:ext cx="461645" cy="62674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98779" y="4909185"/>
            <a:ext cx="8449310" cy="965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99210" algn="l"/>
                <a:tab pos="1842135" algn="l"/>
                <a:tab pos="2564130" algn="l"/>
                <a:tab pos="3811270" algn="l"/>
                <a:tab pos="4595495" algn="l"/>
                <a:tab pos="5738495" algn="l"/>
                <a:tab pos="7134225" algn="l"/>
              </a:tabLst>
            </a:pP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portion	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of	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the	diluent	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and	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gently	blended	together,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preferably</a:t>
            </a:r>
            <a:r>
              <a:rPr sz="2200" b="1" spc="-3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with</a:t>
            </a:r>
            <a:r>
              <a:rPr sz="2200" b="1" spc="-2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spatula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on</a:t>
            </a:r>
            <a:r>
              <a:rPr sz="2200" b="1" spc="3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sheet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200" b="1" spc="-2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paper.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048334"/>
            <a:ext cx="165290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i="1" spc="-9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Liq</a:t>
            </a:r>
            <a:r>
              <a:rPr sz="3350" i="1" spc="-14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3350" i="1" spc="-7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3350" i="1" spc="-11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ds</a:t>
            </a:r>
            <a:endParaRPr sz="335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865756"/>
            <a:ext cx="8610600" cy="389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420" indent="-427355">
              <a:lnSpc>
                <a:spcPts val="2875"/>
              </a:lnSpc>
              <a:buClr>
                <a:srgbClr val="0033CC"/>
              </a:buClr>
              <a:buSzPct val="166000"/>
              <a:buFont typeface="Wingdings" panose="05000000000000000000"/>
              <a:buChar char=""/>
              <a:tabLst>
                <a:tab pos="440055" algn="l"/>
              </a:tabLst>
            </a:pPr>
            <a:r>
              <a:rPr sz="2200" b="1" dirty="0">
                <a:latin typeface="Tahoma" panose="020B0604030504040204"/>
                <a:cs typeface="Tahoma" panose="020B0604030504040204"/>
              </a:rPr>
              <a:t>Liquids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may</a:t>
            </a:r>
            <a:r>
              <a:rPr sz="2200" b="1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be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incorporated</a:t>
            </a:r>
            <a:r>
              <a:rPr sz="2200" b="1" spc="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into</a:t>
            </a:r>
            <a:r>
              <a:rPr sz="2200" b="1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divided</a:t>
            </a:r>
            <a:r>
              <a:rPr sz="2200" b="1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powders.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41630" marR="183515" indent="-329565">
              <a:lnSpc>
                <a:spcPts val="3960"/>
              </a:lnSpc>
              <a:spcBef>
                <a:spcPts val="320"/>
              </a:spcBef>
              <a:buClr>
                <a:srgbClr val="0033CC"/>
              </a:buClr>
              <a:buSzPct val="166000"/>
              <a:buFont typeface="Wingdings" panose="05000000000000000000"/>
              <a:buChar char=""/>
              <a:tabLst>
                <a:tab pos="440055" algn="l"/>
                <a:tab pos="2180590" algn="l"/>
                <a:tab pos="3811270" algn="l"/>
                <a:tab pos="4814570" algn="l"/>
                <a:tab pos="5235575" algn="l"/>
                <a:tab pos="7085965" algn="l"/>
                <a:tab pos="7555865" algn="l"/>
              </a:tabLst>
            </a:pPr>
            <a:r>
              <a:rPr sz="2200" b="1" dirty="0">
                <a:latin typeface="Tahoma" panose="020B0604030504040204"/>
                <a:cs typeface="Tahoma" panose="020B0604030504040204"/>
              </a:rPr>
              <a:t>Mag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n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i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u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m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c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spc="-25" dirty="0">
                <a:latin typeface="Tahoma" panose="020B0604030504040204"/>
                <a:cs typeface="Tahoma" panose="020B0604030504040204"/>
              </a:rPr>
              <a:t>r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bona</a:t>
            </a:r>
            <a:r>
              <a:rPr sz="2200" b="1" spc="-30" dirty="0">
                <a:latin typeface="Tahoma" panose="020B0604030504040204"/>
                <a:cs typeface="Tahoma" panose="020B0604030504040204"/>
              </a:rPr>
              <a:t>t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,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t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spc="-25" dirty="0">
                <a:latin typeface="Tahoma" panose="020B0604030504040204"/>
                <a:cs typeface="Tahoma" panose="020B0604030504040204"/>
              </a:rPr>
              <a:t>r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c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h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r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l</a:t>
            </a:r>
            <a:r>
              <a:rPr sz="2200" b="1" spc="-25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c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to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29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may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-25" dirty="0">
                <a:latin typeface="Tahoma" panose="020B0604030504040204"/>
                <a:cs typeface="Tahoma" panose="020B0604030504040204"/>
              </a:rPr>
              <a:t>b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ad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d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d 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to</a:t>
            </a:r>
            <a:r>
              <a:rPr sz="2200" b="1" spc="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increase</a:t>
            </a:r>
            <a:r>
              <a:rPr sz="2200" b="1" spc="5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absorbability</a:t>
            </a:r>
            <a:r>
              <a:rPr sz="2200" b="1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of</a:t>
            </a:r>
            <a:r>
              <a:rPr sz="2200" b="1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5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powders</a:t>
            </a:r>
            <a:r>
              <a:rPr sz="2200" b="1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if</a:t>
            </a:r>
            <a:r>
              <a:rPr sz="2200" b="1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necessary.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41630" marR="5080" indent="-329565">
              <a:lnSpc>
                <a:spcPts val="3960"/>
              </a:lnSpc>
              <a:spcBef>
                <a:spcPts val="5"/>
              </a:spcBef>
              <a:buClr>
                <a:srgbClr val="0033CC"/>
              </a:buClr>
              <a:buSzPct val="166000"/>
              <a:buFont typeface="Wingdings" panose="05000000000000000000"/>
              <a:buChar char=""/>
              <a:tabLst>
                <a:tab pos="440055" algn="l"/>
              </a:tabLst>
            </a:pPr>
            <a:r>
              <a:rPr sz="2200" b="1" dirty="0">
                <a:latin typeface="Tahoma" panose="020B0604030504040204"/>
                <a:cs typeface="Tahoma" panose="020B0604030504040204"/>
              </a:rPr>
              <a:t>When</a:t>
            </a:r>
            <a:r>
              <a:rPr sz="2200" b="1" spc="16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17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liquid</a:t>
            </a:r>
            <a:r>
              <a:rPr sz="2200" b="1" spc="18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is</a:t>
            </a:r>
            <a:r>
              <a:rPr sz="2200" b="1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spc="17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solvent</a:t>
            </a:r>
            <a:r>
              <a:rPr sz="2200" b="1" spc="19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for</a:t>
            </a:r>
            <a:r>
              <a:rPr sz="2200" b="1" spc="17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nonvolatile</a:t>
            </a:r>
            <a:r>
              <a:rPr sz="2200" b="1" spc="18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heat-stable </a:t>
            </a:r>
            <a:r>
              <a:rPr sz="2200" b="1" spc="-6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compound,</a:t>
            </a:r>
            <a:r>
              <a:rPr sz="2200" b="1" spc="2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it</a:t>
            </a:r>
            <a:r>
              <a:rPr sz="2200" b="1" spc="2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may</a:t>
            </a:r>
            <a:r>
              <a:rPr sz="2200" b="1" spc="2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be</a:t>
            </a:r>
            <a:r>
              <a:rPr sz="2200" b="1" spc="2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evaporated</a:t>
            </a:r>
            <a:r>
              <a:rPr sz="2200" b="1" spc="2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gently</a:t>
            </a:r>
            <a:r>
              <a:rPr sz="2200" b="1" spc="2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on</a:t>
            </a:r>
            <a:r>
              <a:rPr sz="2200" b="1" spc="2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spc="2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water</a:t>
            </a:r>
            <a:r>
              <a:rPr sz="2200" b="1" spc="28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bath.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 marR="10160" indent="328930" algn="r">
              <a:lnSpc>
                <a:spcPts val="3960"/>
              </a:lnSpc>
              <a:tabLst>
                <a:tab pos="628015" algn="l"/>
                <a:tab pos="1347470" algn="l"/>
                <a:tab pos="1783080" algn="l"/>
                <a:tab pos="2371725" algn="l"/>
                <a:tab pos="2825115" algn="l"/>
                <a:tab pos="2957830" algn="l"/>
                <a:tab pos="3649345" algn="l"/>
                <a:tab pos="3775075" algn="l"/>
                <a:tab pos="4143375" algn="l"/>
                <a:tab pos="4773295" algn="l"/>
                <a:tab pos="5339715" algn="l"/>
                <a:tab pos="5744210" algn="l"/>
                <a:tab pos="6354445" algn="l"/>
                <a:tab pos="7066280" algn="l"/>
                <a:tab pos="7467600" algn="l"/>
                <a:tab pos="7540625" algn="l"/>
              </a:tabLst>
            </a:pPr>
            <a:r>
              <a:rPr sz="2300" b="1" i="1" u="heavy" spc="-8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Verdana" panose="020B0604030504040204"/>
                <a:cs typeface="Verdana" panose="020B0604030504040204"/>
              </a:rPr>
              <a:t>Lactose</a:t>
            </a:r>
            <a:r>
              <a:rPr sz="2300" b="1" i="1" spc="409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b="1" spc="-90" dirty="0">
                <a:latin typeface="Tahoma" panose="020B0604030504040204"/>
                <a:cs typeface="Tahoma" panose="020B0604030504040204"/>
              </a:rPr>
              <a:t>may	</a:t>
            </a:r>
            <a:r>
              <a:rPr sz="2200" b="1" spc="-80" dirty="0">
                <a:latin typeface="Tahoma" panose="020B0604030504040204"/>
                <a:cs typeface="Tahoma" panose="020B0604030504040204"/>
              </a:rPr>
              <a:t>be	</a:t>
            </a:r>
            <a:r>
              <a:rPr sz="2200" b="1" spc="-70" dirty="0">
                <a:latin typeface="Tahoma" panose="020B0604030504040204"/>
                <a:cs typeface="Tahoma" panose="020B0604030504040204"/>
              </a:rPr>
              <a:t>added		</a:t>
            </a:r>
            <a:r>
              <a:rPr sz="2200" b="1" spc="-65" dirty="0">
                <a:latin typeface="Tahoma" panose="020B0604030504040204"/>
                <a:cs typeface="Tahoma" panose="020B0604030504040204"/>
              </a:rPr>
              <a:t>during	</a:t>
            </a:r>
            <a:r>
              <a:rPr sz="2200" b="1" spc="-70" dirty="0">
                <a:latin typeface="Tahoma" panose="020B0604030504040204"/>
                <a:cs typeface="Tahoma" panose="020B0604030504040204"/>
              </a:rPr>
              <a:t>the	</a:t>
            </a:r>
            <a:r>
              <a:rPr sz="2200" b="1" spc="-65" dirty="0">
                <a:latin typeface="Tahoma" panose="020B0604030504040204"/>
                <a:cs typeface="Tahoma" panose="020B0604030504040204"/>
              </a:rPr>
              <a:t>evaporation	</a:t>
            </a:r>
            <a:r>
              <a:rPr sz="2200" b="1" spc="-70" dirty="0">
                <a:latin typeface="Tahoma" panose="020B0604030504040204"/>
                <a:cs typeface="Tahoma" panose="020B0604030504040204"/>
              </a:rPr>
              <a:t>to	</a:t>
            </a:r>
            <a:r>
              <a:rPr sz="2200" b="1" spc="-65" dirty="0">
                <a:latin typeface="Tahoma" panose="020B0604030504040204"/>
                <a:cs typeface="Tahoma" panose="020B0604030504040204"/>
              </a:rPr>
              <a:t>increase </a:t>
            </a:r>
            <a:r>
              <a:rPr sz="2200" b="1" spc="-6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the	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rate	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of	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solvent		loss	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by	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increasing	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the	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surface		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area.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300" b="1" i="1" spc="-28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Some</a:t>
            </a:r>
            <a:r>
              <a:rPr sz="2300" b="1" i="1" spc="13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spc="-21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extracts</a:t>
            </a:r>
            <a:r>
              <a:rPr sz="2300" b="1" i="1" spc="13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spc="-254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300" b="1" i="1" spc="14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spc="-20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tinctures</a:t>
            </a:r>
            <a:r>
              <a:rPr sz="2300" b="1" i="1" spc="13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spc="-29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may</a:t>
            </a:r>
            <a:r>
              <a:rPr sz="2300" b="1" i="1" spc="13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spc="-25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be</a:t>
            </a:r>
            <a:r>
              <a:rPr sz="2300" b="1" i="1" spc="13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spc="-21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treated</a:t>
            </a:r>
            <a:r>
              <a:rPr sz="2300" b="1" i="1" spc="14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spc="-19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300" b="1" i="1" spc="14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spc="-19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this</a:t>
            </a:r>
            <a:r>
              <a:rPr sz="2300" b="1" i="1" spc="10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spc="-24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manner,</a:t>
            </a:r>
            <a:endParaRPr sz="23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44778"/>
            <a:ext cx="8604885" cy="1031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4000"/>
              </a:lnSpc>
              <a:spcBef>
                <a:spcPts val="95"/>
              </a:spcBef>
            </a:pPr>
            <a:r>
              <a:rPr sz="2300" i="1" spc="-15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although</a:t>
            </a:r>
            <a:r>
              <a:rPr sz="2300" i="1" spc="9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4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300" i="1" spc="10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5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use</a:t>
            </a:r>
            <a:r>
              <a:rPr sz="2300" i="1" spc="9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3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300" i="1" spc="114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6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an</a:t>
            </a:r>
            <a:r>
              <a:rPr sz="2300" i="1" spc="9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4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equivalent</a:t>
            </a:r>
            <a:r>
              <a:rPr sz="2300" i="1" spc="10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7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amount</a:t>
            </a:r>
            <a:r>
              <a:rPr sz="2300" i="1" spc="10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3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300" i="1" spc="9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7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300" i="1" spc="114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7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powdered </a:t>
            </a:r>
            <a:r>
              <a:rPr sz="2300" i="1" spc="-77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7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300" i="1" spc="-15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x</a:t>
            </a:r>
            <a:r>
              <a:rPr sz="2300" i="1" spc="-114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2300" i="1" spc="-114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2300" i="1" spc="-15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300" i="1" spc="-14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2300" i="1" spc="-114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2300" i="1" spc="-17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9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300" i="1" spc="-15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2300" i="1" spc="-18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7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300" i="1" spc="-17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254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2300" i="1" spc="-16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300" i="1" spc="-114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2300" i="1" spc="-16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300" i="1" spc="-17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5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d</a:t>
            </a:r>
            <a:r>
              <a:rPr sz="2300" i="1" spc="-17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300" i="1" spc="-12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2300" i="1" spc="-10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ir</a:t>
            </a:r>
            <a:r>
              <a:rPr sz="2300" i="1" spc="-14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300" i="1" spc="-13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bl</a:t>
            </a:r>
            <a:r>
              <a:rPr sz="2300" i="1" spc="-16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300" i="1" spc="-15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i="1" spc="-14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te</a:t>
            </a:r>
            <a:r>
              <a:rPr sz="2300" i="1" spc="-13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2300" i="1" spc="-18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2300" i="1" spc="-15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300" i="1" spc="-130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iq</a:t>
            </a:r>
            <a:r>
              <a:rPr sz="2300" i="1" spc="-15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2300" i="1" spc="-135" dirty="0">
                <a:solidFill>
                  <a:srgbClr val="008000"/>
                </a:solidFill>
                <a:latin typeface="Verdana" panose="020B0604030504040204"/>
                <a:cs typeface="Verdana" panose="020B0604030504040204"/>
              </a:rPr>
              <a:t>e.</a:t>
            </a:r>
            <a:endParaRPr sz="23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5173" y="6245378"/>
            <a:ext cx="1656714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Department</a:t>
            </a:r>
            <a:r>
              <a:rPr sz="11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1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5" dirty="0">
                <a:latin typeface="Times New Roman" panose="02020603050405020304"/>
                <a:cs typeface="Times New Roman" panose="02020603050405020304"/>
              </a:rPr>
              <a:t>Pharmaceutics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9105" y="466725"/>
            <a:ext cx="8298815" cy="2037080"/>
            <a:chOff x="459105" y="466725"/>
            <a:chExt cx="8298815" cy="20370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2450" y="466725"/>
              <a:ext cx="676275" cy="5556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635" y="1006475"/>
              <a:ext cx="175259" cy="1771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805" y="968375"/>
              <a:ext cx="192404" cy="1955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135" y="804545"/>
              <a:ext cx="7920355" cy="626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105" y="1340485"/>
              <a:ext cx="5899785" cy="6267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5509" y="1340485"/>
              <a:ext cx="2772410" cy="6267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105" y="1877060"/>
              <a:ext cx="1833245" cy="6267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9605" y="1877060"/>
              <a:ext cx="2256790" cy="6267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3014" y="1877060"/>
              <a:ext cx="461645" cy="62674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71805" y="2413635"/>
            <a:ext cx="7852409" cy="626745"/>
            <a:chOff x="471805" y="2413635"/>
            <a:chExt cx="7852409" cy="62674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635" y="2615565"/>
              <a:ext cx="175259" cy="1771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805" y="2577465"/>
              <a:ext cx="192404" cy="1955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2135" y="2413635"/>
              <a:ext cx="1370330" cy="6267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9085" y="2413635"/>
              <a:ext cx="495300" cy="6267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1005" y="2413635"/>
              <a:ext cx="1705610" cy="6267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95625" y="2413635"/>
              <a:ext cx="5228590" cy="62674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59105" y="2950210"/>
            <a:ext cx="8310245" cy="3831590"/>
            <a:chOff x="459105" y="2950210"/>
            <a:chExt cx="8310245" cy="383159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635" y="3152140"/>
              <a:ext cx="175259" cy="1771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805" y="3114040"/>
              <a:ext cx="192404" cy="195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2135" y="2950210"/>
              <a:ext cx="1802764" cy="62674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74544" y="2950210"/>
              <a:ext cx="3872229" cy="6267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74030" y="2950210"/>
              <a:ext cx="1339850" cy="62674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16064" y="2950210"/>
              <a:ext cx="2153284" cy="6267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9105" y="3486785"/>
              <a:ext cx="2065020" cy="626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1365" y="3962397"/>
              <a:ext cx="7409815" cy="2819400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36244" y="1051382"/>
            <a:ext cx="494220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i="1" spc="-434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3350" i="1" spc="-34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y</a:t>
            </a:r>
            <a:r>
              <a:rPr sz="3350" i="1" spc="-35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g</a:t>
            </a:r>
            <a:r>
              <a:rPr sz="3350" i="1" spc="-23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3350" i="1" spc="-36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350" i="1" spc="-29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3350" i="1" spc="-32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350" i="1" spc="-36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350" i="1" spc="-26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pi</a:t>
            </a:r>
            <a:r>
              <a:rPr sz="3350" i="1" spc="-29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350" i="1" spc="-19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350" i="1" spc="-37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3350" i="1" spc="-38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3350" i="1" spc="-35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b</a:t>
            </a:r>
            <a:r>
              <a:rPr sz="3350" i="1" spc="-32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3350" i="1" spc="-28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ta</a:t>
            </a:r>
            <a:r>
              <a:rPr sz="3350" i="1" spc="-35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3350" i="1" spc="-32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350" i="1" spc="-31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es</a:t>
            </a:r>
            <a:endParaRPr sz="335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4636" y="1740788"/>
            <a:ext cx="7858759" cy="3042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Substances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that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become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moist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because</a:t>
            </a:r>
            <a:r>
              <a:rPr sz="22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200" b="1" spc="-4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affinity 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for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60000"/>
              </a:lnSpc>
            </a:pP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moisture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2200" b="1" spc="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3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air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may</a:t>
            </a:r>
            <a:r>
              <a:rPr sz="2200" b="1" spc="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prepared</a:t>
            </a:r>
            <a:r>
              <a:rPr sz="2200" b="1" spc="-3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as</a:t>
            </a:r>
            <a:r>
              <a:rPr sz="2200" b="1" spc="4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divided</a:t>
            </a:r>
            <a:r>
              <a:rPr sz="2200" b="1" spc="-1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powders </a:t>
            </a:r>
            <a:r>
              <a:rPr sz="2200" b="1" spc="-630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by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adding</a:t>
            </a:r>
            <a:r>
              <a:rPr sz="2200" b="1" spc="-4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inert</a:t>
            </a:r>
            <a:r>
              <a:rPr sz="2200" b="1" spc="-20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diluents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 marR="107315" indent="112395">
              <a:lnSpc>
                <a:spcPts val="4220"/>
              </a:lnSpc>
              <a:spcBef>
                <a:spcPts val="390"/>
              </a:spcBef>
            </a:pPr>
            <a:r>
              <a:rPr sz="22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Double-wrapping</a:t>
            </a:r>
            <a:r>
              <a:rPr sz="2200" b="1" spc="-2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desirable</a:t>
            </a:r>
            <a:r>
              <a:rPr sz="2200" b="1" spc="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2200" b="1" spc="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further protection.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Extremely</a:t>
            </a:r>
            <a:r>
              <a:rPr sz="2200" b="1" spc="10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Hygroscopic</a:t>
            </a:r>
            <a:r>
              <a:rPr sz="2200" b="1" spc="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compounds</a:t>
            </a:r>
            <a:r>
              <a:rPr sz="2200" b="1" spc="-1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cannot</a:t>
            </a:r>
            <a:r>
              <a:rPr sz="2200" b="1" spc="-20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prepared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as</a:t>
            </a:r>
            <a:r>
              <a:rPr sz="2200" b="1" spc="-40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powders.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300" y="466725"/>
            <a:ext cx="6792595" cy="1445895"/>
            <a:chOff x="368300" y="466725"/>
            <a:chExt cx="6792595" cy="14458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2764" y="1094105"/>
              <a:ext cx="6504940" cy="5854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300" y="1009015"/>
              <a:ext cx="6792595" cy="90360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" y="2319972"/>
            <a:ext cx="1924050" cy="3860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6695" y="2394966"/>
            <a:ext cx="891755" cy="3105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4620" y="2394966"/>
            <a:ext cx="730415" cy="3105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99834" y="2319985"/>
            <a:ext cx="1548130" cy="3860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73084" y="2394966"/>
            <a:ext cx="604596" cy="2444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94784" y="2319654"/>
            <a:ext cx="883919" cy="32067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2444" y="1112342"/>
            <a:ext cx="626554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i="1" spc="-34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Use</a:t>
            </a:r>
            <a:r>
              <a:rPr sz="3350" i="1" spc="-19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350" i="1" spc="-34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3350" i="1" spc="-38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3350" i="1" spc="-34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d</a:t>
            </a:r>
            <a:r>
              <a:rPr sz="3350" i="1" spc="-16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350" i="1" spc="-34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Pa</a:t>
            </a:r>
            <a:r>
              <a:rPr sz="3350" i="1" spc="-31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350" i="1" spc="-35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k</a:t>
            </a:r>
            <a:r>
              <a:rPr sz="3350" i="1" spc="-34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3350" i="1" spc="-26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gi</a:t>
            </a:r>
            <a:r>
              <a:rPr sz="3350" i="1" spc="-37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3350" i="1" spc="-34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g</a:t>
            </a:r>
            <a:r>
              <a:rPr sz="3350" i="1" spc="-16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350" i="1" spc="-36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350" i="1" spc="-21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f</a:t>
            </a:r>
            <a:r>
              <a:rPr sz="3350" i="1" spc="-17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350" i="1" spc="-36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P</a:t>
            </a:r>
            <a:r>
              <a:rPr sz="3350" i="1" spc="-36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350" i="1" spc="-50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w</a:t>
            </a:r>
            <a:r>
              <a:rPr sz="3350" i="1" spc="-34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3350" i="1" spc="-26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3350" i="1" spc="-29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s</a:t>
            </a:r>
            <a:endParaRPr sz="335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7044" y="2941954"/>
            <a:ext cx="7981315" cy="791210"/>
            <a:chOff x="487044" y="2941954"/>
            <a:chExt cx="7981315" cy="79121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044" y="3130549"/>
              <a:ext cx="1711325" cy="3860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3114" y="2941954"/>
              <a:ext cx="1138555" cy="791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1465" y="2941954"/>
              <a:ext cx="2269490" cy="791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30115" y="2941954"/>
              <a:ext cx="806450" cy="7912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72074" y="2941954"/>
              <a:ext cx="1156970" cy="7912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58840" y="2941954"/>
              <a:ext cx="1360805" cy="7912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49440" y="2941954"/>
              <a:ext cx="1388109" cy="7912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66379" y="2941954"/>
              <a:ext cx="601979" cy="79121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60044" y="2234641"/>
            <a:ext cx="8308340" cy="3100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292985" algn="l"/>
                <a:tab pos="3543300" algn="l"/>
                <a:tab pos="4744085" algn="l"/>
                <a:tab pos="5829935" algn="l"/>
                <a:tab pos="7713980" algn="l"/>
              </a:tabLst>
            </a:pPr>
            <a:r>
              <a:rPr sz="2800" b="1" spc="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800" b="1" spc="-10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pe</a:t>
            </a:r>
            <a:r>
              <a:rPr sz="2800" b="1" spc="-2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din</a:t>
            </a:r>
            <a:r>
              <a:rPr sz="2800" b="1" spc="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2800" b="1" spc="10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800" b="1" spc="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800" b="1" spc="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800" b="1" spc="-1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us</a:t>
            </a:r>
            <a:r>
              <a:rPr sz="2800" b="1" spc="-20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powd</a:t>
            </a:r>
            <a:r>
              <a:rPr sz="2800" b="1" spc="-30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rs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800" b="1" spc="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are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3000"/>
              </a:spcBef>
            </a:pPr>
            <a:r>
              <a:rPr sz="2800" b="1" spc="-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packaged</a:t>
            </a:r>
            <a:r>
              <a:rPr sz="2800" b="1" spc="-20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-10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2800" b="1" spc="-20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dispensed</a:t>
            </a:r>
            <a:r>
              <a:rPr sz="2800" b="1" spc="-1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2800" b="1" spc="20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two</a:t>
            </a:r>
            <a:r>
              <a:rPr sz="2800" b="1" spc="-40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main</a:t>
            </a:r>
            <a:r>
              <a:rPr sz="2800" b="1" spc="-30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dirty="0">
                <a:solidFill>
                  <a:srgbClr val="0033CC"/>
                </a:solidFill>
                <a:latin typeface="Tahoma" panose="020B0604030504040204"/>
                <a:cs typeface="Tahoma" panose="020B0604030504040204"/>
              </a:rPr>
              <a:t>ways: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Tahoma" panose="020B0604030504040204"/>
              <a:cs typeface="Tahoma" panose="020B0604030504040204"/>
            </a:endParaRPr>
          </a:p>
          <a:p>
            <a:pPr marL="299085" indent="-287020">
              <a:lnSpc>
                <a:spcPct val="100000"/>
              </a:lnSpc>
              <a:buSzPct val="96000"/>
              <a:buFont typeface="Wingdings" panose="05000000000000000000"/>
              <a:buChar char=""/>
              <a:tabLst>
                <a:tab pos="299720" algn="l"/>
              </a:tabLst>
            </a:pPr>
            <a:r>
              <a:rPr sz="28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Bulk</a:t>
            </a:r>
            <a:r>
              <a:rPr sz="2800" b="1" spc="-6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powders.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299085" indent="-287020">
              <a:lnSpc>
                <a:spcPct val="100000"/>
              </a:lnSpc>
              <a:spcBef>
                <a:spcPts val="3000"/>
              </a:spcBef>
              <a:buClr>
                <a:srgbClr val="CC0000"/>
              </a:buClr>
              <a:buSzPct val="96000"/>
              <a:buFont typeface="Wingdings" panose="05000000000000000000"/>
              <a:buChar char=""/>
              <a:tabLst>
                <a:tab pos="299720" algn="l"/>
              </a:tabLst>
            </a:pPr>
            <a:r>
              <a:rPr sz="28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8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ivided </a:t>
            </a:r>
            <a:r>
              <a:rPr sz="28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powders.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79" y="466725"/>
            <a:ext cx="5137785" cy="1729739"/>
            <a:chOff x="335279" y="466725"/>
            <a:chExt cx="5137785" cy="1729739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70864" y="1723389"/>
              <a:ext cx="1204595" cy="2927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4810" y="1572894"/>
              <a:ext cx="654050" cy="6235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7394" y="1572894"/>
              <a:ext cx="836930" cy="6235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319" y="1572894"/>
              <a:ext cx="982980" cy="6235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1834" y="1572894"/>
              <a:ext cx="1583689" cy="6235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1520" y="1572894"/>
              <a:ext cx="830579" cy="6235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8720" y="1572894"/>
              <a:ext cx="474345" cy="6235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279" y="1009015"/>
              <a:ext cx="3021964" cy="79121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5388" y="1097102"/>
            <a:ext cx="25177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310" dirty="0">
                <a:solidFill>
                  <a:srgbClr val="008000"/>
                </a:solidFill>
                <a:latin typeface="Times New Roman" panose="02020603050405020304"/>
                <a:cs typeface="Times New Roman" panose="02020603050405020304"/>
              </a:rPr>
              <a:t>BULK</a:t>
            </a:r>
            <a:r>
              <a:rPr sz="2800" spc="170" dirty="0">
                <a:solidFill>
                  <a:srgbClr val="008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315" dirty="0">
                <a:solidFill>
                  <a:srgbClr val="008000"/>
                </a:solidFill>
                <a:latin typeface="Times New Roman" panose="02020603050405020304"/>
                <a:cs typeface="Times New Roman" panose="02020603050405020304"/>
              </a:rPr>
              <a:t>POWDERS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536244" y="1655444"/>
            <a:ext cx="8183245" cy="4332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latin typeface="Tahoma" panose="020B0604030504040204"/>
                <a:cs typeface="Tahoma" panose="020B0604030504040204"/>
              </a:rPr>
              <a:t>Example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of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bulk</a:t>
            </a:r>
            <a:r>
              <a:rPr sz="2200" b="1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powders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are: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ahoma" panose="020B0604030504040204"/>
              <a:cs typeface="Tahoma" panose="020B0604030504040204"/>
            </a:endParaRPr>
          </a:p>
          <a:p>
            <a:pPr marL="356870" marR="5080" indent="-344805">
              <a:lnSpc>
                <a:spcPct val="118000"/>
              </a:lnSpc>
              <a:buSzPct val="166000"/>
              <a:buFont typeface="Wingdings" panose="05000000000000000000"/>
              <a:buChar char=""/>
              <a:tabLst>
                <a:tab pos="393700" algn="l"/>
              </a:tabLst>
            </a:pP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Oral</a:t>
            </a:r>
            <a:r>
              <a:rPr sz="2200" b="1" spc="24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powders:</a:t>
            </a:r>
            <a:r>
              <a:rPr sz="2200" b="1" spc="25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as</a:t>
            </a:r>
            <a:r>
              <a:rPr sz="2200" b="1" spc="229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antacid</a:t>
            </a:r>
            <a:r>
              <a:rPr sz="2200" b="1" spc="25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and</a:t>
            </a:r>
            <a:r>
              <a:rPr sz="2200" b="1" spc="2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laxative</a:t>
            </a:r>
            <a:r>
              <a:rPr sz="2200" b="1" spc="25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powders,</a:t>
            </a:r>
            <a:r>
              <a:rPr sz="2200" b="1" spc="2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it</a:t>
            </a:r>
            <a:r>
              <a:rPr sz="2200" b="1" spc="2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can </a:t>
            </a:r>
            <a:r>
              <a:rPr sz="2200" b="1" spc="-6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be</a:t>
            </a:r>
            <a:r>
              <a:rPr sz="2200" b="1" spc="27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taken</a:t>
            </a:r>
            <a:r>
              <a:rPr sz="2200" b="1" spc="2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by</a:t>
            </a:r>
            <a:r>
              <a:rPr sz="2200" b="1" spc="2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mixing</a:t>
            </a:r>
            <a:r>
              <a:rPr sz="2200" b="1" spc="25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an</a:t>
            </a:r>
            <a:r>
              <a:rPr sz="2200" b="1" spc="27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amount</a:t>
            </a:r>
            <a:r>
              <a:rPr sz="2200" b="1" spc="26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of</a:t>
            </a:r>
            <a:r>
              <a:rPr sz="2200" b="1" spc="26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powder</a:t>
            </a:r>
            <a:r>
              <a:rPr sz="2200" b="1" spc="2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in</a:t>
            </a:r>
            <a:r>
              <a:rPr sz="2200" b="1" spc="27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spc="2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portion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56870" marR="23495">
              <a:lnSpc>
                <a:spcPct val="139000"/>
              </a:lnSpc>
              <a:spcBef>
                <a:spcPts val="25"/>
              </a:spcBef>
            </a:pPr>
            <a:r>
              <a:rPr sz="2200" b="1" spc="5" dirty="0">
                <a:latin typeface="Tahoma" panose="020B0604030504040204"/>
                <a:cs typeface="Tahoma" panose="020B0604030504040204"/>
              </a:rPr>
              <a:t>of</a:t>
            </a:r>
            <a:r>
              <a:rPr sz="2200" b="1" spc="1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water</a:t>
            </a:r>
            <a:r>
              <a:rPr sz="2200" b="1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or</a:t>
            </a:r>
            <a:r>
              <a:rPr sz="2200" b="1" spc="1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other</a:t>
            </a:r>
            <a:r>
              <a:rPr sz="2200" b="1" spc="1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beverage</a:t>
            </a:r>
            <a:r>
              <a:rPr sz="2200" b="1" spc="18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and</a:t>
            </a:r>
            <a:r>
              <a:rPr sz="2200" b="1" spc="15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swallowing</a:t>
            </a:r>
            <a:r>
              <a:rPr sz="2200" b="1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as</a:t>
            </a:r>
            <a:r>
              <a:rPr sz="2200" b="1" spc="1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solution </a:t>
            </a:r>
            <a:r>
              <a:rPr sz="2200" b="1" spc="-6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or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suspension.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56870" marR="11430" indent="-344805">
              <a:lnSpc>
                <a:spcPct val="118000"/>
              </a:lnSpc>
              <a:spcBef>
                <a:spcPts val="545"/>
              </a:spcBef>
              <a:buSzPct val="166000"/>
              <a:buFont typeface="Wingdings" panose="05000000000000000000"/>
              <a:buChar char=""/>
              <a:tabLst>
                <a:tab pos="393700" algn="l"/>
                <a:tab pos="1602105" algn="l"/>
                <a:tab pos="3061335" algn="l"/>
                <a:tab pos="4514850" algn="l"/>
                <a:tab pos="5976620" algn="l"/>
                <a:tab pos="6387465" algn="l"/>
                <a:tab pos="7343775" algn="l"/>
              </a:tabLst>
            </a:pPr>
            <a:r>
              <a:rPr sz="2200" b="1" spc="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spc="-1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2200" b="1" spc="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200" b="1" spc="-2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h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2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spc="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w</a:t>
            </a:r>
            <a:r>
              <a:rPr sz="2200" b="1" spc="-2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200" b="1" spc="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: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g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n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r</a:t>
            </a:r>
            <a:r>
              <a:rPr sz="2200" b="1" spc="-25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l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l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y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d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i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ss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o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l</a:t>
            </a:r>
            <a:r>
              <a:rPr sz="2200" b="1" spc="-35" dirty="0">
                <a:latin typeface="Tahoma" panose="020B0604030504040204"/>
                <a:cs typeface="Tahoma" panose="020B0604030504040204"/>
              </a:rPr>
              <a:t>v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d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i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n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warm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wa</a:t>
            </a:r>
            <a:r>
              <a:rPr sz="2200" b="1" spc="-35" dirty="0">
                <a:latin typeface="Tahoma" panose="020B0604030504040204"/>
                <a:cs typeface="Tahoma" panose="020B0604030504040204"/>
              </a:rPr>
              <a:t>t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r 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and</a:t>
            </a:r>
            <a:r>
              <a:rPr sz="2200" b="1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used</a:t>
            </a:r>
            <a:r>
              <a:rPr sz="2200" b="1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as</a:t>
            </a:r>
            <a:r>
              <a:rPr sz="2200" b="1" spc="18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antiseptics</a:t>
            </a:r>
            <a:r>
              <a:rPr sz="2200" b="1" spc="18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or</a:t>
            </a:r>
            <a:r>
              <a:rPr sz="2200" b="1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cleansing</a:t>
            </a:r>
            <a:r>
              <a:rPr sz="2200" b="1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agents</a:t>
            </a:r>
            <a:r>
              <a:rPr sz="2200" b="1" spc="18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for</a:t>
            </a:r>
            <a:r>
              <a:rPr sz="2200" b="1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body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56870">
              <a:lnSpc>
                <a:spcPct val="100000"/>
              </a:lnSpc>
              <a:spcBef>
                <a:spcPts val="1055"/>
              </a:spcBef>
            </a:pPr>
            <a:r>
              <a:rPr sz="2200" b="1" dirty="0">
                <a:latin typeface="Tahoma" panose="020B0604030504040204"/>
                <a:cs typeface="Tahoma" panose="020B0604030504040204"/>
              </a:rPr>
              <a:t>cavity</a:t>
            </a:r>
            <a:r>
              <a:rPr sz="22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as</a:t>
            </a:r>
            <a:r>
              <a:rPr sz="22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for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vaginal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use.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863676"/>
            <a:ext cx="7854315" cy="1431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305" marR="5080" indent="-15240" algn="just">
              <a:lnSpc>
                <a:spcPct val="140000"/>
              </a:lnSpc>
              <a:spcBef>
                <a:spcPts val="110"/>
              </a:spcBef>
            </a:pPr>
            <a:r>
              <a:rPr spc="-5" dirty="0"/>
              <a:t>Douche</a:t>
            </a:r>
            <a:r>
              <a:rPr dirty="0"/>
              <a:t> </a:t>
            </a:r>
            <a:r>
              <a:rPr spc="-5" dirty="0"/>
              <a:t>powders</a:t>
            </a:r>
            <a:r>
              <a:rPr dirty="0"/>
              <a:t> </a:t>
            </a:r>
            <a:r>
              <a:rPr spc="-10" dirty="0"/>
              <a:t>are</a:t>
            </a:r>
            <a:r>
              <a:rPr spc="-5" dirty="0"/>
              <a:t> Dispensed</a:t>
            </a:r>
            <a:r>
              <a:rPr dirty="0"/>
              <a:t> </a:t>
            </a:r>
            <a:r>
              <a:rPr spc="5" dirty="0"/>
              <a:t>in</a:t>
            </a:r>
            <a:r>
              <a:rPr spc="10" dirty="0"/>
              <a:t> </a:t>
            </a:r>
            <a:r>
              <a:rPr spc="-5" dirty="0"/>
              <a:t>wide-mouth</a:t>
            </a:r>
            <a:r>
              <a:rPr dirty="0"/>
              <a:t> </a:t>
            </a:r>
            <a:r>
              <a:rPr spc="-5" dirty="0"/>
              <a:t>glass </a:t>
            </a:r>
            <a:r>
              <a:rPr spc="-630" dirty="0"/>
              <a:t> </a:t>
            </a:r>
            <a:r>
              <a:rPr dirty="0"/>
              <a:t>jars</a:t>
            </a:r>
            <a:r>
              <a:rPr spc="280" dirty="0"/>
              <a:t> </a:t>
            </a:r>
            <a:r>
              <a:rPr dirty="0"/>
              <a:t>serves</a:t>
            </a:r>
            <a:r>
              <a:rPr spc="290" dirty="0"/>
              <a:t> </a:t>
            </a:r>
            <a:r>
              <a:rPr spc="-15" dirty="0"/>
              <a:t>to</a:t>
            </a:r>
            <a:r>
              <a:rPr spc="300" dirty="0"/>
              <a:t> </a:t>
            </a:r>
            <a:r>
              <a:rPr spc="-5" dirty="0"/>
              <a:t>protect</a:t>
            </a:r>
            <a:r>
              <a:rPr spc="250" dirty="0"/>
              <a:t> </a:t>
            </a:r>
            <a:r>
              <a:rPr spc="-5" dirty="0"/>
              <a:t>against</a:t>
            </a:r>
            <a:r>
              <a:rPr spc="265" dirty="0"/>
              <a:t> </a:t>
            </a:r>
            <a:r>
              <a:rPr dirty="0"/>
              <a:t>air</a:t>
            </a:r>
            <a:r>
              <a:rPr spc="300" dirty="0"/>
              <a:t> </a:t>
            </a:r>
            <a:r>
              <a:rPr spc="-10" dirty="0"/>
              <a:t>and</a:t>
            </a:r>
            <a:r>
              <a:rPr spc="280" dirty="0"/>
              <a:t> </a:t>
            </a:r>
            <a:r>
              <a:rPr spc="-5" dirty="0"/>
              <a:t>moisture</a:t>
            </a:r>
            <a:r>
              <a:rPr spc="305" dirty="0"/>
              <a:t> </a:t>
            </a:r>
            <a:r>
              <a:rPr spc="-10" dirty="0"/>
              <a:t>or</a:t>
            </a:r>
            <a:r>
              <a:rPr spc="275" dirty="0"/>
              <a:t> </a:t>
            </a:r>
            <a:r>
              <a:rPr dirty="0"/>
              <a:t>loss </a:t>
            </a:r>
            <a:r>
              <a:rPr spc="-630" dirty="0"/>
              <a:t> </a:t>
            </a:r>
            <a:r>
              <a:rPr spc="5" dirty="0"/>
              <a:t>of</a:t>
            </a:r>
            <a:r>
              <a:rPr spc="-10" dirty="0"/>
              <a:t> </a:t>
            </a:r>
            <a:r>
              <a:rPr spc="-5" dirty="0"/>
              <a:t>volatile</a:t>
            </a:r>
            <a:r>
              <a:rPr spc="-35" dirty="0"/>
              <a:t> </a:t>
            </a:r>
            <a:r>
              <a:rPr spc="-5" dirty="0"/>
              <a:t>materials</a:t>
            </a:r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34364"/>
            <a:ext cx="8394065" cy="51092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1630" marR="1992630" indent="-329565">
              <a:lnSpc>
                <a:spcPct val="149000"/>
              </a:lnSpc>
              <a:spcBef>
                <a:spcPts val="130"/>
              </a:spcBef>
              <a:buSzPct val="170000"/>
              <a:buFont typeface="Wingdings" panose="05000000000000000000"/>
              <a:buChar char=""/>
              <a:tabLst>
                <a:tab pos="476250" algn="l"/>
                <a:tab pos="1549400" algn="l"/>
                <a:tab pos="1847850" algn="l"/>
                <a:tab pos="2070735" algn="l"/>
                <a:tab pos="2448560" algn="l"/>
                <a:tab pos="2731770" algn="l"/>
                <a:tab pos="2906395" algn="l"/>
                <a:tab pos="3439795" algn="l"/>
                <a:tab pos="3540125" algn="l"/>
                <a:tab pos="4159250" algn="l"/>
                <a:tab pos="4403090" algn="l"/>
                <a:tab pos="4890770" algn="l"/>
                <a:tab pos="5168265" algn="l"/>
                <a:tab pos="5744845" algn="l"/>
                <a:tab pos="5976620" algn="l"/>
              </a:tabLst>
            </a:pPr>
            <a:r>
              <a:rPr sz="2200" b="1" spc="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us</a:t>
            </a:r>
            <a:r>
              <a:rPr sz="2200" b="1" spc="-1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spc="-1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w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spc="-1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2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: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Me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d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i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c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spc="-35" dirty="0">
                <a:latin typeface="Tahoma" panose="020B0604030504040204"/>
                <a:cs typeface="Tahoma" panose="020B0604030504040204"/>
              </a:rPr>
              <a:t>t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d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	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r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n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o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n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- 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medicated		for	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external	application		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for </a:t>
            </a:r>
            <a:r>
              <a:rPr sz="2200" b="1" spc="-6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various	parts	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of		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the		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body	as	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lubricants, </a:t>
            </a:r>
            <a:r>
              <a:rPr sz="2200" b="1" spc="-6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protectives,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absorbents,</a:t>
            </a:r>
            <a:r>
              <a:rPr sz="2200" b="1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antiseptics,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astringents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and</a:t>
            </a:r>
            <a:r>
              <a:rPr sz="2200" b="1" spc="5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antiperspirants</a:t>
            </a:r>
            <a:r>
              <a:rPr sz="2200" b="1" spc="-8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agents.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652780" marR="845820" lvl="1" indent="-411480">
              <a:lnSpc>
                <a:spcPct val="150000"/>
              </a:lnSpc>
              <a:spcBef>
                <a:spcPts val="235"/>
              </a:spcBef>
              <a:buClr>
                <a:srgbClr val="000099"/>
              </a:buClr>
              <a:buSzPct val="170000"/>
              <a:buFont typeface="Tahoma" panose="020B0604030504040204"/>
              <a:buChar char="•"/>
              <a:tabLst>
                <a:tab pos="586105" algn="l"/>
              </a:tabLst>
            </a:pPr>
            <a:r>
              <a:rPr sz="2200" b="1" spc="-5" dirty="0">
                <a:latin typeface="Tahoma" panose="020B0604030504040204"/>
                <a:cs typeface="Tahoma" panose="020B0604030504040204"/>
              </a:rPr>
              <a:t>Dusting Powders are usually dispensed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in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sifter 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containers</a:t>
            </a:r>
            <a:r>
              <a:rPr sz="22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for convenient</a:t>
            </a:r>
            <a:r>
              <a:rPr sz="2200" b="1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application</a:t>
            </a:r>
            <a:r>
              <a:rPr sz="22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to</a:t>
            </a:r>
            <a:r>
              <a:rPr sz="2200" b="1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skin.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652780" marR="99695" lvl="1" indent="-411480">
              <a:lnSpc>
                <a:spcPct val="150000"/>
              </a:lnSpc>
              <a:spcBef>
                <a:spcPts val="5"/>
              </a:spcBef>
              <a:buClr>
                <a:srgbClr val="0033CC"/>
              </a:buClr>
              <a:buSzPct val="170000"/>
              <a:buFont typeface="Tahoma" panose="020B0604030504040204"/>
              <a:buChar char="•"/>
              <a:tabLst>
                <a:tab pos="653415" algn="l"/>
              </a:tabLst>
            </a:pPr>
            <a:r>
              <a:rPr sz="2200" b="1" dirty="0">
                <a:latin typeface="Tahoma" panose="020B0604030504040204"/>
                <a:cs typeface="Tahoma" panose="020B0604030504040204"/>
              </a:rPr>
              <a:t>Foot</a:t>
            </a:r>
            <a:r>
              <a:rPr sz="2200" b="1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powders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and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talc</a:t>
            </a:r>
            <a:r>
              <a:rPr sz="2200" b="1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powders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are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 currently available </a:t>
            </a:r>
            <a:r>
              <a:rPr sz="2200" b="1" spc="-6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as</a:t>
            </a:r>
            <a:r>
              <a:rPr sz="2200" b="1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aerosols.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622300" indent="-381635">
              <a:lnSpc>
                <a:spcPts val="4255"/>
              </a:lnSpc>
              <a:buSzPct val="166000"/>
              <a:buFont typeface="Wingdings" panose="05000000000000000000"/>
              <a:buChar char=""/>
              <a:tabLst>
                <a:tab pos="622935" algn="l"/>
                <a:tab pos="2378710" algn="l"/>
                <a:tab pos="4885055" algn="l"/>
                <a:tab pos="6308725" algn="l"/>
                <a:tab pos="7101205" algn="l"/>
              </a:tabLst>
            </a:pP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Dentifrices:	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Dental</a:t>
            </a:r>
            <a:r>
              <a:rPr sz="2200" b="1" spc="38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cleansing	powders,	used	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in</a:t>
            </a:r>
            <a:r>
              <a:rPr sz="2200" b="1" spc="27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dental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440" y="1088212"/>
            <a:ext cx="797052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7500" b="0" spc="-7" baseline="-7000" dirty="0">
                <a:solidFill>
                  <a:srgbClr val="FF5050"/>
                </a:solidFill>
                <a:latin typeface="Wingdings" panose="05000000000000000000"/>
                <a:cs typeface="Wingdings" panose="05000000000000000000"/>
              </a:rPr>
              <a:t></a:t>
            </a:r>
            <a:r>
              <a:rPr sz="2800" spc="-5" dirty="0">
                <a:solidFill>
                  <a:srgbClr val="CC0000"/>
                </a:solidFill>
              </a:rPr>
              <a:t>Advantages</a:t>
            </a:r>
            <a:r>
              <a:rPr sz="2800" spc="-65" dirty="0">
                <a:solidFill>
                  <a:srgbClr val="CC0000"/>
                </a:solidFill>
              </a:rPr>
              <a:t> </a:t>
            </a:r>
            <a:r>
              <a:rPr sz="2800" dirty="0">
                <a:solidFill>
                  <a:srgbClr val="CC0000"/>
                </a:solidFill>
              </a:rPr>
              <a:t>of</a:t>
            </a:r>
            <a:r>
              <a:rPr sz="2800" spc="55" dirty="0">
                <a:solidFill>
                  <a:srgbClr val="CC0000"/>
                </a:solidFill>
              </a:rPr>
              <a:t> </a:t>
            </a:r>
            <a:r>
              <a:rPr sz="2800" dirty="0">
                <a:solidFill>
                  <a:srgbClr val="CC0000"/>
                </a:solidFill>
              </a:rPr>
              <a:t>Powders as</a:t>
            </a:r>
            <a:r>
              <a:rPr sz="2800" spc="10" dirty="0">
                <a:solidFill>
                  <a:srgbClr val="CC0000"/>
                </a:solidFill>
              </a:rPr>
              <a:t> </a:t>
            </a:r>
            <a:r>
              <a:rPr sz="2800" spc="5" dirty="0">
                <a:solidFill>
                  <a:srgbClr val="CC0000"/>
                </a:solidFill>
              </a:rPr>
              <a:t>a</a:t>
            </a:r>
            <a:r>
              <a:rPr sz="2800" spc="45" dirty="0">
                <a:solidFill>
                  <a:srgbClr val="CC0000"/>
                </a:solidFill>
              </a:rPr>
              <a:t> </a:t>
            </a:r>
            <a:r>
              <a:rPr sz="2800" spc="-5" dirty="0">
                <a:solidFill>
                  <a:srgbClr val="CC0000"/>
                </a:solidFill>
              </a:rPr>
              <a:t>dosage</a:t>
            </a:r>
            <a:r>
              <a:rPr sz="2800" spc="-10" dirty="0">
                <a:solidFill>
                  <a:srgbClr val="CC0000"/>
                </a:solidFill>
              </a:rPr>
              <a:t> </a:t>
            </a:r>
            <a:r>
              <a:rPr sz="2800" spc="-5" dirty="0">
                <a:solidFill>
                  <a:srgbClr val="CC0000"/>
                </a:solidFill>
              </a:rPr>
              <a:t>form:</a:t>
            </a:r>
            <a:endParaRPr sz="28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18440" y="2009393"/>
            <a:ext cx="8640445" cy="319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Flexibility</a:t>
            </a:r>
            <a:r>
              <a:rPr sz="2200" b="1" spc="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2200" b="1" spc="-6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compounding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and</a:t>
            </a:r>
            <a:r>
              <a:rPr sz="2200" b="1" spc="3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good</a:t>
            </a:r>
            <a:r>
              <a:rPr sz="2200" b="1" spc="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chemical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stability.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25400">
              <a:lnSpc>
                <a:spcPct val="100000"/>
              </a:lnSpc>
              <a:spcBef>
                <a:spcPts val="165"/>
              </a:spcBef>
            </a:pPr>
            <a:r>
              <a:rPr sz="7200" baseline="-6000" dirty="0">
                <a:solidFill>
                  <a:srgbClr val="008000"/>
                </a:solidFill>
                <a:latin typeface="Wingdings" panose="05000000000000000000"/>
                <a:cs typeface="Wingdings" panose="05000000000000000000"/>
              </a:rPr>
              <a:t></a:t>
            </a:r>
            <a:r>
              <a:rPr sz="7200" spc="-270" baseline="-6000" dirty="0">
                <a:solidFill>
                  <a:srgbClr val="008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Disadvantages</a:t>
            </a:r>
            <a:r>
              <a:rPr sz="2800" b="1" spc="-50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800" b="1" spc="15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powders</a:t>
            </a:r>
            <a:r>
              <a:rPr sz="2800" b="1" spc="-40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5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as</a:t>
            </a:r>
            <a:r>
              <a:rPr sz="2800" b="1" spc="-20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5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800" b="1" spc="-40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dosage</a:t>
            </a:r>
            <a:r>
              <a:rPr sz="2800" b="1" spc="-35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1" spc="-10" dirty="0">
                <a:solidFill>
                  <a:srgbClr val="663300"/>
                </a:solidFill>
                <a:latin typeface="Tahoma" panose="020B0604030504040204"/>
                <a:cs typeface="Tahoma" panose="020B0604030504040204"/>
              </a:rPr>
              <a:t>form: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768985" indent="-287020">
              <a:lnSpc>
                <a:spcPct val="100000"/>
              </a:lnSpc>
              <a:spcBef>
                <a:spcPts val="990"/>
              </a:spcBef>
              <a:buClr>
                <a:srgbClr val="00FF00"/>
              </a:buClr>
              <a:buSzPct val="159000"/>
              <a:buFont typeface="Tahoma" panose="020B0604030504040204"/>
              <a:buChar char="•"/>
              <a:tabLst>
                <a:tab pos="769620" algn="l"/>
              </a:tabLst>
            </a:pP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Time-consuming</a:t>
            </a:r>
            <a:r>
              <a:rPr sz="2200" b="1" spc="-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2200" b="1" spc="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prepare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811530" marR="17780" indent="-329565">
              <a:lnSpc>
                <a:spcPct val="150000"/>
              </a:lnSpc>
              <a:spcBef>
                <a:spcPts val="310"/>
              </a:spcBef>
              <a:buClr>
                <a:srgbClr val="00FF00"/>
              </a:buClr>
              <a:buSzPct val="159000"/>
              <a:buFont typeface="Tahoma" panose="020B0604030504040204"/>
              <a:buChar char="•"/>
              <a:tabLst>
                <a:tab pos="769620" algn="l"/>
              </a:tabLst>
            </a:pP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Not</a:t>
            </a:r>
            <a:r>
              <a:rPr sz="2200" b="1" spc="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suited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well</a:t>
            </a:r>
            <a:r>
              <a:rPr sz="2200" b="1" spc="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2200" b="1" spc="-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dispensing</a:t>
            </a:r>
            <a:r>
              <a:rPr sz="2200" b="1" spc="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3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unpleasant-tasting</a:t>
            </a:r>
            <a:r>
              <a:rPr sz="2200" b="1" spc="-4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or </a:t>
            </a:r>
            <a:r>
              <a:rPr sz="2200" b="1" spc="-63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hygroscopic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drugs.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768985" indent="-287020">
              <a:lnSpc>
                <a:spcPct val="100000"/>
              </a:lnSpc>
              <a:spcBef>
                <a:spcPts val="1590"/>
              </a:spcBef>
              <a:buClr>
                <a:srgbClr val="00FF00"/>
              </a:buClr>
              <a:buSzPct val="159000"/>
              <a:buFont typeface="Tahoma" panose="020B0604030504040204"/>
              <a:buChar char="•"/>
              <a:tabLst>
                <a:tab pos="769620" algn="l"/>
              </a:tabLst>
            </a:pP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Inaccuracy</a:t>
            </a:r>
            <a:r>
              <a:rPr sz="2200" b="1" spc="-6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200" b="1" spc="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dose</a:t>
            </a:r>
            <a:r>
              <a:rPr sz="2200" b="1" spc="3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for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bulk 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powders.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996823"/>
            <a:ext cx="8166734" cy="1267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>
              <a:lnSpc>
                <a:spcPts val="2540"/>
              </a:lnSpc>
              <a:spcBef>
                <a:spcPts val="105"/>
              </a:spcBef>
            </a:pPr>
            <a:r>
              <a:rPr sz="2200" b="1" spc="-5" dirty="0">
                <a:latin typeface="Tahoma" panose="020B0604030504040204"/>
                <a:cs typeface="Tahoma" panose="020B0604030504040204"/>
              </a:rPr>
              <a:t>hygiene.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93700" indent="-381000">
              <a:lnSpc>
                <a:spcPts val="4280"/>
              </a:lnSpc>
              <a:buClr>
                <a:srgbClr val="CC0000"/>
              </a:buClr>
              <a:buSzPct val="166000"/>
              <a:buFont typeface="Wingdings" panose="05000000000000000000"/>
              <a:buChar char=""/>
              <a:tabLst>
                <a:tab pos="393700" algn="l"/>
              </a:tabLst>
            </a:pPr>
            <a:r>
              <a:rPr sz="2200" b="1" spc="-5" dirty="0">
                <a:latin typeface="Tahoma" panose="020B0604030504040204"/>
                <a:cs typeface="Tahoma" panose="020B0604030504040204"/>
              </a:rPr>
              <a:t>Denture</a:t>
            </a:r>
            <a:r>
              <a:rPr sz="2200" b="1" spc="15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powders,</a:t>
            </a:r>
            <a:r>
              <a:rPr sz="2200" b="1" spc="1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some</a:t>
            </a:r>
            <a:r>
              <a:rPr sz="2200" b="1" spc="1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used</a:t>
            </a:r>
            <a:r>
              <a:rPr sz="2200" b="1" spc="1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as</a:t>
            </a:r>
            <a:r>
              <a:rPr sz="2200" b="1" spc="114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dentifrices</a:t>
            </a:r>
            <a:r>
              <a:rPr sz="2200" b="1" spc="1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and</a:t>
            </a:r>
            <a:r>
              <a:rPr sz="2200" b="1" spc="1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others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56870">
              <a:lnSpc>
                <a:spcPct val="100000"/>
              </a:lnSpc>
              <a:spcBef>
                <a:spcPts val="310"/>
              </a:spcBef>
            </a:pPr>
            <a:r>
              <a:rPr sz="2200" b="1" dirty="0">
                <a:latin typeface="Tahoma" panose="020B0604030504040204"/>
                <a:cs typeface="Tahoma" panose="020B0604030504040204"/>
              </a:rPr>
              <a:t>as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adhesives</a:t>
            </a:r>
            <a:r>
              <a:rPr sz="22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to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hold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the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dentures</a:t>
            </a:r>
            <a:r>
              <a:rPr sz="22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in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place.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450" y="466725"/>
            <a:ext cx="8591550" cy="1091565"/>
            <a:chOff x="552450" y="466725"/>
            <a:chExt cx="8591550" cy="109156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24839" y="968375"/>
              <a:ext cx="323850" cy="333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915" y="934719"/>
              <a:ext cx="8300084" cy="62357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92473" y="6217411"/>
            <a:ext cx="168211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Department</a:t>
            </a:r>
            <a:r>
              <a:rPr sz="11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1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100" spc="-5" dirty="0">
                <a:latin typeface="Times New Roman" panose="02020603050405020304"/>
                <a:cs typeface="Times New Roman" panose="02020603050405020304"/>
              </a:rPr>
              <a:t> Pharmaceutics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4840" y="3314700"/>
            <a:ext cx="8364855" cy="1247140"/>
            <a:chOff x="624840" y="3314700"/>
            <a:chExt cx="8364855" cy="12471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725" y="4145914"/>
              <a:ext cx="519430" cy="1892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005" y="3938269"/>
              <a:ext cx="495300" cy="6235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1925" y="3938269"/>
              <a:ext cx="3037204" cy="6235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24840" y="3348355"/>
              <a:ext cx="323850" cy="3333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915" y="3314700"/>
              <a:ext cx="8145780" cy="62356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64" y="2131060"/>
            <a:ext cx="8040370" cy="30226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4075">
              <a:lnSpc>
                <a:spcPct val="100000"/>
              </a:lnSpc>
              <a:spcBef>
                <a:spcPts val="105"/>
              </a:spcBef>
            </a:pPr>
            <a:r>
              <a:rPr dirty="0"/>
              <a:t>All</a:t>
            </a:r>
            <a:r>
              <a:rPr spc="20" dirty="0"/>
              <a:t> </a:t>
            </a:r>
            <a:r>
              <a:rPr spc="-5" dirty="0"/>
              <a:t>powders</a:t>
            </a:r>
            <a:r>
              <a:rPr spc="5" dirty="0"/>
              <a:t> </a:t>
            </a:r>
            <a:r>
              <a:rPr spc="-10" dirty="0"/>
              <a:t>should</a:t>
            </a:r>
            <a:r>
              <a:rPr spc="20" dirty="0"/>
              <a:t> </a:t>
            </a:r>
            <a:r>
              <a:rPr spc="-15" dirty="0"/>
              <a:t>be</a:t>
            </a:r>
            <a:r>
              <a:rPr spc="20" dirty="0"/>
              <a:t> </a:t>
            </a:r>
            <a:r>
              <a:rPr dirty="0"/>
              <a:t>stored</a:t>
            </a:r>
            <a:r>
              <a:rPr spc="-15" dirty="0"/>
              <a:t> </a:t>
            </a:r>
            <a:r>
              <a:rPr dirty="0"/>
              <a:t>in</a:t>
            </a:r>
            <a:r>
              <a:rPr spc="40" dirty="0"/>
              <a:t> </a:t>
            </a:r>
            <a:r>
              <a:rPr spc="-10" dirty="0"/>
              <a:t>tightly</a:t>
            </a:r>
            <a:r>
              <a:rPr spc="-5" dirty="0"/>
              <a:t> closed</a:t>
            </a:r>
            <a:r>
              <a:rPr spc="-10" dirty="0"/>
              <a:t> </a:t>
            </a:r>
            <a:r>
              <a:rPr dirty="0"/>
              <a:t>containers</a:t>
            </a:r>
            <a:endParaRPr dirty="0"/>
          </a:p>
        </p:txBody>
      </p:sp>
      <p:grpSp>
        <p:nvGrpSpPr>
          <p:cNvPr id="14" name="object 14"/>
          <p:cNvGrpSpPr/>
          <p:nvPr/>
        </p:nvGrpSpPr>
        <p:grpSpPr>
          <a:xfrm>
            <a:off x="885189" y="6299196"/>
            <a:ext cx="6339840" cy="558165"/>
            <a:chOff x="885189" y="6299196"/>
            <a:chExt cx="6339840" cy="55816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5189" y="6450327"/>
              <a:ext cx="3558540" cy="2933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5939" y="6299196"/>
              <a:ext cx="2711450" cy="5581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84010" y="6299196"/>
              <a:ext cx="541020" cy="558165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5664" y="2804160"/>
            <a:ext cx="2799715" cy="29273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59332" y="2058162"/>
            <a:ext cx="8027670" cy="2322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97320" algn="l"/>
              </a:tabLst>
            </a:pPr>
            <a:r>
              <a:rPr sz="2200" b="1" dirty="0">
                <a:latin typeface="Tahoma" panose="020B0604030504040204"/>
                <a:cs typeface="Tahoma" panose="020B0604030504040204"/>
              </a:rPr>
              <a:t>for</a:t>
            </a:r>
            <a:r>
              <a:rPr sz="2200" b="1" spc="5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Protection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against</a:t>
            </a:r>
            <a:r>
              <a:rPr sz="2200" b="1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humidity,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air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 oxidation	and</a:t>
            </a:r>
            <a:r>
              <a:rPr sz="22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loss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of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</a:pPr>
            <a:endParaRPr sz="215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Tahoma" panose="020B0604030504040204"/>
                <a:cs typeface="Tahoma" panose="020B0604030504040204"/>
              </a:rPr>
              <a:t>volatile</a:t>
            </a:r>
            <a:r>
              <a:rPr sz="22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ingredients.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94615" marR="181610" indent="66675">
              <a:lnSpc>
                <a:spcPct val="186000"/>
              </a:lnSpc>
              <a:spcBef>
                <a:spcPts val="405"/>
              </a:spcBef>
            </a:pPr>
            <a:r>
              <a:rPr sz="2200" b="1" spc="-5" dirty="0">
                <a:latin typeface="Tahoma" panose="020B0604030504040204"/>
                <a:cs typeface="Tahoma" panose="020B0604030504040204"/>
              </a:rPr>
              <a:t>Dispensing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powdered</a:t>
            </a:r>
            <a:r>
              <a:rPr sz="22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drugs</a:t>
            </a:r>
            <a:r>
              <a:rPr sz="2200" b="1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in</a:t>
            </a:r>
            <a:r>
              <a:rPr sz="2200" b="1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bulk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amounts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limited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 to </a:t>
            </a:r>
            <a:r>
              <a:rPr sz="2200" b="1" spc="-6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non-potent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substances.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0250" y="5273040"/>
            <a:ext cx="7594600" cy="623570"/>
            <a:chOff x="730250" y="5273040"/>
            <a:chExt cx="7594600" cy="62357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0250" y="5433695"/>
              <a:ext cx="2771775" cy="29273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95345" y="5273040"/>
              <a:ext cx="3031490" cy="6235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52820" y="5273040"/>
              <a:ext cx="2272029" cy="62357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94740" y="5354523"/>
            <a:ext cx="736028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Tahoma" panose="020B0604030504040204"/>
                <a:cs typeface="Tahoma" panose="020B0604030504040204"/>
              </a:rPr>
              <a:t>Powders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containing</a:t>
            </a:r>
            <a:r>
              <a:rPr sz="22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potent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substances</a:t>
            </a:r>
            <a:r>
              <a:rPr sz="2200" b="1" spc="3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or</a:t>
            </a:r>
            <a:r>
              <a:rPr sz="2200" b="1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those</a:t>
            </a:r>
            <a:r>
              <a:rPr sz="2200" b="1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that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9332" y="6384914"/>
            <a:ext cx="6095365" cy="3644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dirty="0">
                <a:latin typeface="Tahoma" panose="020B0604030504040204"/>
                <a:cs typeface="Tahoma" panose="020B0604030504040204"/>
              </a:rPr>
              <a:t>Supplied</a:t>
            </a:r>
            <a:r>
              <a:rPr sz="2200" b="1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to</a:t>
            </a:r>
            <a:r>
              <a:rPr sz="2200" b="1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patient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in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divided</a:t>
            </a:r>
            <a:r>
              <a:rPr sz="2200" b="1" spc="-1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amounts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5664" y="1009014"/>
            <a:ext cx="7534909" cy="623570"/>
            <a:chOff x="875664" y="1009014"/>
            <a:chExt cx="7534909" cy="62357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75664" y="1169034"/>
              <a:ext cx="3891279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5355" y="1009014"/>
              <a:ext cx="3128645" cy="6235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0620" y="1009014"/>
              <a:ext cx="909954" cy="62357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9332" y="1091311"/>
            <a:ext cx="71196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70275" algn="l"/>
                <a:tab pos="3902710" algn="l"/>
                <a:tab pos="5482590" algn="l"/>
                <a:tab pos="6652895" algn="l"/>
              </a:tabLst>
            </a:pPr>
            <a:r>
              <a:rPr spc="-10" dirty="0"/>
              <a:t>s</a:t>
            </a:r>
            <a:r>
              <a:rPr dirty="0"/>
              <a:t>h</a:t>
            </a:r>
            <a:r>
              <a:rPr spc="5" dirty="0"/>
              <a:t>o</a:t>
            </a:r>
            <a:r>
              <a:rPr dirty="0"/>
              <a:t>u</a:t>
            </a:r>
            <a:r>
              <a:rPr spc="-20" dirty="0"/>
              <a:t>l</a:t>
            </a:r>
            <a:r>
              <a:rPr spc="5" dirty="0"/>
              <a:t>d</a:t>
            </a:r>
            <a:r>
              <a:rPr spc="30" dirty="0"/>
              <a:t> </a:t>
            </a:r>
            <a:r>
              <a:rPr dirty="0"/>
              <a:t>b</a:t>
            </a:r>
            <a:r>
              <a:rPr dirty="0"/>
              <a:t>e</a:t>
            </a:r>
            <a:r>
              <a:rPr spc="35" dirty="0"/>
              <a:t> </a:t>
            </a:r>
            <a:r>
              <a:rPr spc="-30" dirty="0"/>
              <a:t>a</a:t>
            </a:r>
            <a:r>
              <a:rPr dirty="0"/>
              <a:t>d</a:t>
            </a:r>
            <a:r>
              <a:rPr spc="-15" dirty="0"/>
              <a:t>m</a:t>
            </a:r>
            <a:r>
              <a:rPr dirty="0"/>
              <a:t>i</a:t>
            </a:r>
            <a:r>
              <a:rPr spc="10" dirty="0"/>
              <a:t>n</a:t>
            </a:r>
            <a:r>
              <a:rPr dirty="0"/>
              <a:t>is</a:t>
            </a:r>
            <a:r>
              <a:rPr spc="-35" dirty="0"/>
              <a:t>t</a:t>
            </a:r>
            <a:r>
              <a:rPr spc="5" dirty="0"/>
              <a:t>e</a:t>
            </a:r>
            <a:r>
              <a:rPr dirty="0"/>
              <a:t>r</a:t>
            </a:r>
            <a:r>
              <a:rPr spc="-15" dirty="0"/>
              <a:t>e</a:t>
            </a:r>
            <a:r>
              <a:rPr spc="5" dirty="0"/>
              <a:t>d</a:t>
            </a:r>
            <a:r>
              <a:rPr dirty="0"/>
              <a:t>	</a:t>
            </a:r>
            <a:r>
              <a:rPr spc="5" dirty="0"/>
              <a:t>i</a:t>
            </a:r>
            <a:r>
              <a:rPr spc="5" dirty="0"/>
              <a:t>n</a:t>
            </a:r>
            <a:r>
              <a:rPr dirty="0"/>
              <a:t>	</a:t>
            </a:r>
            <a:r>
              <a:rPr spc="-15" dirty="0">
                <a:solidFill>
                  <a:srgbClr val="000099"/>
                </a:solidFill>
              </a:rPr>
              <a:t>c</a:t>
            </a:r>
            <a:r>
              <a:rPr spc="-5" dirty="0">
                <a:solidFill>
                  <a:srgbClr val="000099"/>
                </a:solidFill>
              </a:rPr>
              <a:t>o</a:t>
            </a:r>
            <a:r>
              <a:rPr spc="10" dirty="0">
                <a:solidFill>
                  <a:srgbClr val="000099"/>
                </a:solidFill>
              </a:rPr>
              <a:t>n</a:t>
            </a:r>
            <a:r>
              <a:rPr dirty="0">
                <a:solidFill>
                  <a:srgbClr val="000099"/>
                </a:solidFill>
              </a:rPr>
              <a:t>t</a:t>
            </a:r>
            <a:r>
              <a:rPr spc="-30" dirty="0">
                <a:solidFill>
                  <a:srgbClr val="000099"/>
                </a:solidFill>
              </a:rPr>
              <a:t>r</a:t>
            </a:r>
            <a:r>
              <a:rPr spc="-5" dirty="0">
                <a:solidFill>
                  <a:srgbClr val="000099"/>
                </a:solidFill>
              </a:rPr>
              <a:t>o</a:t>
            </a:r>
            <a:r>
              <a:rPr spc="5" dirty="0">
                <a:solidFill>
                  <a:srgbClr val="000099"/>
                </a:solidFill>
              </a:rPr>
              <a:t>l</a:t>
            </a:r>
            <a:r>
              <a:rPr spc="-20" dirty="0">
                <a:solidFill>
                  <a:srgbClr val="000099"/>
                </a:solidFill>
              </a:rPr>
              <a:t>l</a:t>
            </a:r>
            <a:r>
              <a:rPr spc="5" dirty="0">
                <a:solidFill>
                  <a:srgbClr val="000099"/>
                </a:solidFill>
              </a:rPr>
              <a:t>e</a:t>
            </a:r>
            <a:r>
              <a:rPr spc="5" dirty="0">
                <a:solidFill>
                  <a:srgbClr val="000099"/>
                </a:solidFill>
              </a:rPr>
              <a:t>d</a:t>
            </a:r>
            <a:r>
              <a:rPr dirty="0">
                <a:solidFill>
                  <a:srgbClr val="000099"/>
                </a:solidFill>
              </a:rPr>
              <a:t>	</a:t>
            </a:r>
            <a:r>
              <a:rPr dirty="0">
                <a:solidFill>
                  <a:srgbClr val="000099"/>
                </a:solidFill>
              </a:rPr>
              <a:t>d</a:t>
            </a:r>
            <a:r>
              <a:rPr spc="5" dirty="0">
                <a:solidFill>
                  <a:srgbClr val="000099"/>
                </a:solidFill>
              </a:rPr>
              <a:t>o</a:t>
            </a:r>
            <a:r>
              <a:rPr spc="-10" dirty="0">
                <a:solidFill>
                  <a:srgbClr val="000099"/>
                </a:solidFill>
              </a:rPr>
              <a:t>s</a:t>
            </a:r>
            <a:r>
              <a:rPr spc="-30" dirty="0">
                <a:solidFill>
                  <a:srgbClr val="000099"/>
                </a:solidFill>
              </a:rPr>
              <a:t>a</a:t>
            </a:r>
            <a:r>
              <a:rPr dirty="0">
                <a:solidFill>
                  <a:srgbClr val="000099"/>
                </a:solidFill>
              </a:rPr>
              <a:t>g</a:t>
            </a:r>
            <a:r>
              <a:rPr dirty="0">
                <a:solidFill>
                  <a:srgbClr val="000099"/>
                </a:solidFill>
              </a:rPr>
              <a:t>e</a:t>
            </a:r>
            <a:r>
              <a:rPr dirty="0">
                <a:solidFill>
                  <a:srgbClr val="000099"/>
                </a:solidFill>
              </a:rPr>
              <a:t>	</a:t>
            </a:r>
            <a:r>
              <a:rPr dirty="0"/>
              <a:t>a</a:t>
            </a:r>
            <a:r>
              <a:rPr spc="-25" dirty="0"/>
              <a:t>r</a:t>
            </a:r>
            <a:r>
              <a:rPr dirty="0"/>
              <a:t>e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71805" y="1016634"/>
            <a:ext cx="2995930" cy="3676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0044" y="2147519"/>
            <a:ext cx="8343900" cy="4050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665" marR="2118360" indent="-494665">
              <a:lnSpc>
                <a:spcPct val="133000"/>
              </a:lnSpc>
              <a:spcBef>
                <a:spcPts val="95"/>
              </a:spcBef>
              <a:buClr>
                <a:srgbClr val="0033CC"/>
              </a:buClr>
              <a:buSzPct val="159000"/>
              <a:buFont typeface="Wingdings" panose="05000000000000000000"/>
              <a:buChar char=""/>
              <a:tabLst>
                <a:tab pos="494665" algn="l"/>
              </a:tabLst>
            </a:pPr>
            <a:r>
              <a:rPr sz="2200" b="1" dirty="0">
                <a:latin typeface="Tahoma" panose="020B0604030504040204"/>
                <a:cs typeface="Tahoma" panose="020B0604030504040204"/>
              </a:rPr>
              <a:t>After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the powder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has been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mixed,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it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may </a:t>
            </a:r>
            <a:r>
              <a:rPr sz="2200" b="1" spc="-6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be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divided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into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individual</a:t>
            </a:r>
            <a:r>
              <a:rPr sz="2200" b="1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doses.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424180" marR="5080" indent="-411480">
              <a:lnSpc>
                <a:spcPct val="160000"/>
              </a:lnSpc>
              <a:spcBef>
                <a:spcPts val="25"/>
              </a:spcBef>
              <a:buClr>
                <a:srgbClr val="0033CC"/>
              </a:buClr>
              <a:buSzPct val="159000"/>
              <a:buFont typeface="Wingdings" panose="05000000000000000000"/>
              <a:buChar char=""/>
              <a:tabLst>
                <a:tab pos="494665" algn="l"/>
              </a:tabLst>
            </a:pPr>
            <a:r>
              <a:rPr sz="2200" b="1" dirty="0">
                <a:latin typeface="Tahoma" panose="020B0604030504040204"/>
                <a:cs typeface="Tahoma" panose="020B0604030504040204"/>
              </a:rPr>
              <a:t>Each</a:t>
            </a:r>
            <a:r>
              <a:rPr sz="22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divided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portion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of</a:t>
            </a:r>
            <a:r>
              <a:rPr sz="2200" b="1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powder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may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be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placed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on</a:t>
            </a:r>
            <a:r>
              <a:rPr sz="2200" b="1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small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piece</a:t>
            </a:r>
            <a:r>
              <a:rPr sz="2200" b="1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of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paper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or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 metal</a:t>
            </a:r>
            <a:r>
              <a:rPr sz="2200" b="1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foil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which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is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then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folded</a:t>
            </a:r>
            <a:r>
              <a:rPr sz="2200" b="1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or </a:t>
            </a:r>
            <a:r>
              <a:rPr sz="2200" b="1" spc="-6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in</a:t>
            </a:r>
            <a:r>
              <a:rPr sz="2200" b="1" spc="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small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heat-sealed</a:t>
            </a:r>
            <a:r>
              <a:rPr sz="22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plastic</a:t>
            </a:r>
            <a:r>
              <a:rPr sz="22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bags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 so</a:t>
            </a:r>
            <a:r>
              <a:rPr sz="2200" b="1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as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 to</a:t>
            </a:r>
            <a:r>
              <a:rPr sz="2200" b="1" spc="1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enclose</a:t>
            </a:r>
            <a:r>
              <a:rPr sz="2200" b="1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the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 medication.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494665" marR="2529205" indent="-494665">
              <a:lnSpc>
                <a:spcPct val="134000"/>
              </a:lnSpc>
              <a:spcBef>
                <a:spcPts val="700"/>
              </a:spcBef>
              <a:buClr>
                <a:srgbClr val="0033CC"/>
              </a:buClr>
              <a:buSzPct val="159000"/>
              <a:buFont typeface="Wingdings" panose="05000000000000000000"/>
              <a:buChar char=""/>
              <a:tabLst>
                <a:tab pos="494665" algn="l"/>
              </a:tabLst>
            </a:pPr>
            <a:r>
              <a:rPr sz="2200" b="1" spc="-5" dirty="0">
                <a:latin typeface="Tahoma" panose="020B0604030504040204"/>
                <a:cs typeface="Tahoma" panose="020B0604030504040204"/>
              </a:rPr>
              <a:t>Hygroscopic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and</a:t>
            </a:r>
            <a:r>
              <a:rPr sz="2200" b="1" spc="6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volatile</a:t>
            </a:r>
            <a:r>
              <a:rPr sz="2200" b="1" spc="63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drugs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can </a:t>
            </a:r>
            <a:r>
              <a:rPr sz="2200" b="1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be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protected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by</a:t>
            </a:r>
            <a:r>
              <a:rPr sz="2200" b="1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using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waxed</a:t>
            </a:r>
            <a:r>
              <a:rPr sz="2200" b="1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paper;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3948" y="956894"/>
            <a:ext cx="29718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70" dirty="0">
                <a:solidFill>
                  <a:srgbClr val="008000"/>
                </a:solidFill>
                <a:latin typeface="Times New Roman" panose="02020603050405020304"/>
                <a:cs typeface="Times New Roman" panose="02020603050405020304"/>
              </a:rPr>
              <a:t>DIVIDED</a:t>
            </a:r>
            <a:r>
              <a:rPr sz="2800" spc="190" dirty="0">
                <a:solidFill>
                  <a:srgbClr val="008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315" dirty="0">
                <a:solidFill>
                  <a:srgbClr val="008000"/>
                </a:solidFill>
                <a:latin typeface="Times New Roman" panose="02020603050405020304"/>
                <a:cs typeface="Times New Roman" panose="02020603050405020304"/>
              </a:rPr>
              <a:t>POWDERS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33704" y="1295527"/>
            <a:ext cx="8235950" cy="1429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99"/>
                </a:solidFill>
              </a:rPr>
              <a:t>The</a:t>
            </a:r>
            <a:r>
              <a:rPr spc="275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dose</a:t>
            </a:r>
            <a:r>
              <a:rPr spc="300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is</a:t>
            </a:r>
            <a:r>
              <a:rPr spc="265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influenced</a:t>
            </a:r>
            <a:r>
              <a:rPr spc="290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by</a:t>
            </a:r>
            <a:r>
              <a:rPr spc="265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many</a:t>
            </a:r>
            <a:r>
              <a:rPr spc="270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factors,</a:t>
            </a:r>
            <a:r>
              <a:rPr spc="275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including</a:t>
            </a:r>
            <a:r>
              <a:rPr spc="355" dirty="0">
                <a:solidFill>
                  <a:srgbClr val="000099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size</a:t>
            </a:r>
            <a:r>
              <a:rPr spc="2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of</a:t>
            </a:r>
            <a:endParaRPr spc="-5" dirty="0">
              <a:solidFill>
                <a:srgbClr val="FF0000"/>
              </a:solidFill>
            </a:endParaRPr>
          </a:p>
          <a:p>
            <a:pPr marL="12700" marR="8890">
              <a:lnSpc>
                <a:spcPct val="158000"/>
              </a:lnSpc>
              <a:spcBef>
                <a:spcPts val="50"/>
              </a:spcBef>
            </a:pPr>
            <a:r>
              <a:rPr spc="-5" dirty="0">
                <a:solidFill>
                  <a:srgbClr val="FF0000"/>
                </a:solidFill>
              </a:rPr>
              <a:t>measuring</a:t>
            </a:r>
            <a:r>
              <a:rPr spc="2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spoon</a:t>
            </a:r>
            <a:r>
              <a:rPr spc="-5" dirty="0">
                <a:solidFill>
                  <a:srgbClr val="000099"/>
                </a:solidFill>
              </a:rPr>
              <a:t>,</a:t>
            </a:r>
            <a:r>
              <a:rPr spc="204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density</a:t>
            </a:r>
            <a:r>
              <a:rPr spc="20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22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powder</a:t>
            </a:r>
            <a:r>
              <a:rPr spc="-5" dirty="0">
                <a:solidFill>
                  <a:srgbClr val="000099"/>
                </a:solidFill>
              </a:rPr>
              <a:t>,</a:t>
            </a:r>
            <a:r>
              <a:rPr spc="204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humidity</a:t>
            </a:r>
            <a:r>
              <a:rPr spc="-5" dirty="0">
                <a:solidFill>
                  <a:srgbClr val="000099"/>
                </a:solidFill>
              </a:rPr>
              <a:t>,</a:t>
            </a:r>
            <a:r>
              <a:rPr spc="229" dirty="0">
                <a:solidFill>
                  <a:srgbClr val="000099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degree</a:t>
            </a:r>
            <a:r>
              <a:rPr spc="20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of </a:t>
            </a:r>
            <a:r>
              <a:rPr spc="-63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settling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000099"/>
                </a:solidFill>
              </a:rPr>
              <a:t>and</a:t>
            </a:r>
            <a:r>
              <a:rPr spc="10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fluffiness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5" dirty="0">
                <a:solidFill>
                  <a:srgbClr val="000099"/>
                </a:solidFill>
              </a:rPr>
              <a:t>due</a:t>
            </a:r>
            <a:r>
              <a:rPr spc="-10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to</a:t>
            </a:r>
            <a:r>
              <a:rPr spc="5" dirty="0">
                <a:solidFill>
                  <a:srgbClr val="000099"/>
                </a:solidFill>
              </a:rPr>
              <a:t> </a:t>
            </a:r>
            <a:r>
              <a:rPr spc="-5" dirty="0">
                <a:solidFill>
                  <a:srgbClr val="000099"/>
                </a:solidFill>
              </a:rPr>
              <a:t>agitation.</a:t>
            </a:r>
            <a:endParaRPr spc="-5" dirty="0">
              <a:solidFill>
                <a:srgbClr val="000099"/>
              </a:solidFill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100" y="466725"/>
            <a:ext cx="7996555" cy="1445895"/>
            <a:chOff x="292100" y="466725"/>
            <a:chExt cx="7996555" cy="14458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6564" y="1097280"/>
              <a:ext cx="7647940" cy="579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100" y="1009015"/>
              <a:ext cx="7996555" cy="90360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476" y="2184530"/>
            <a:ext cx="3483967" cy="3682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6244" y="1118438"/>
            <a:ext cx="74676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CC0000"/>
                </a:solidFill>
              </a:rPr>
              <a:t>Preparation</a:t>
            </a:r>
            <a:r>
              <a:rPr sz="3200" spc="-35" dirty="0">
                <a:solidFill>
                  <a:srgbClr val="CC0000"/>
                </a:solidFill>
              </a:rPr>
              <a:t> </a:t>
            </a:r>
            <a:r>
              <a:rPr sz="3200" spc="-10" dirty="0">
                <a:solidFill>
                  <a:srgbClr val="CC0000"/>
                </a:solidFill>
              </a:rPr>
              <a:t>of</a:t>
            </a:r>
            <a:r>
              <a:rPr sz="3200" spc="-55" dirty="0">
                <a:solidFill>
                  <a:srgbClr val="CC0000"/>
                </a:solidFill>
              </a:rPr>
              <a:t> </a:t>
            </a:r>
            <a:r>
              <a:rPr sz="3200" spc="-10" dirty="0">
                <a:solidFill>
                  <a:srgbClr val="CC0000"/>
                </a:solidFill>
              </a:rPr>
              <a:t>powder</a:t>
            </a:r>
            <a:r>
              <a:rPr sz="3200" spc="-25" dirty="0">
                <a:solidFill>
                  <a:srgbClr val="CC0000"/>
                </a:solidFill>
              </a:rPr>
              <a:t> </a:t>
            </a:r>
            <a:r>
              <a:rPr sz="3200" spc="-5" dirty="0">
                <a:solidFill>
                  <a:srgbClr val="CC0000"/>
                </a:solidFill>
              </a:rPr>
              <a:t>dosage</a:t>
            </a:r>
            <a:r>
              <a:rPr sz="3200" spc="-25" dirty="0">
                <a:solidFill>
                  <a:srgbClr val="CC0000"/>
                </a:solidFill>
              </a:rPr>
              <a:t> </a:t>
            </a:r>
            <a:r>
              <a:rPr sz="3200" spc="-10" dirty="0">
                <a:solidFill>
                  <a:srgbClr val="CC0000"/>
                </a:solidFill>
              </a:rPr>
              <a:t>forms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57504" y="2091893"/>
            <a:ext cx="3518535" cy="5067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3915"/>
              </a:lnSpc>
              <a:tabLst>
                <a:tab pos="1143000" algn="l"/>
              </a:tabLst>
            </a:pPr>
            <a:r>
              <a:rPr sz="3600" b="1" spc="-32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3600" b="1" spc="-204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3600" b="1" spc="-370" dirty="0">
                <a:latin typeface="Times New Roman" panose="02020603050405020304"/>
                <a:cs typeface="Times New Roman" panose="02020603050405020304"/>
              </a:rPr>
              <a:t>Z</a:t>
            </a:r>
            <a:r>
              <a:rPr sz="3600" b="1" spc="-375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36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600" b="1" spc="-40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3600" b="1" spc="-37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3600" b="1" spc="-405" dirty="0">
                <a:latin typeface="Times New Roman" panose="02020603050405020304"/>
                <a:cs typeface="Times New Roman" panose="02020603050405020304"/>
              </a:rPr>
              <a:t>DUC</a:t>
            </a:r>
            <a:r>
              <a:rPr sz="3600" b="1" spc="-37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3600" b="1" spc="-204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3600" b="1" spc="-434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3600" b="1" spc="-409" dirty="0">
                <a:latin typeface="Times New Roman" panose="02020603050405020304"/>
                <a:cs typeface="Times New Roman" panose="02020603050405020304"/>
              </a:rPr>
              <a:t>N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0840" y="3124835"/>
            <a:ext cx="8420100" cy="1833880"/>
            <a:chOff x="370840" y="3124835"/>
            <a:chExt cx="8420100" cy="18338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230" y="3286125"/>
              <a:ext cx="1414145" cy="2374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7390" y="3124835"/>
              <a:ext cx="654050" cy="6267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7765" y="3124835"/>
              <a:ext cx="1433830" cy="6267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7919" y="3124835"/>
              <a:ext cx="916304" cy="6267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0549" y="3124835"/>
              <a:ext cx="654050" cy="6267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0924" y="3124835"/>
              <a:ext cx="708660" cy="6267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5910" y="3124835"/>
              <a:ext cx="1964689" cy="6267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6924" y="3124835"/>
              <a:ext cx="1004570" cy="6267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57184" y="3124835"/>
              <a:ext cx="833754" cy="6267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705" y="3937000"/>
              <a:ext cx="788034" cy="1898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8415" y="3728720"/>
              <a:ext cx="1181099" cy="6267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66950" y="3728720"/>
              <a:ext cx="662939" cy="6267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7325" y="3728720"/>
              <a:ext cx="1458595" cy="6267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82719" y="3728720"/>
              <a:ext cx="1866900" cy="6267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7055" y="3728720"/>
              <a:ext cx="654050" cy="6267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95365" y="3728720"/>
              <a:ext cx="1086485" cy="6267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79284" y="3728720"/>
              <a:ext cx="894715" cy="6267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70799" y="3728720"/>
              <a:ext cx="1120140" cy="6267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0840" y="4331970"/>
              <a:ext cx="1586230" cy="626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84325" y="4331970"/>
              <a:ext cx="461644" cy="62674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36244" y="3204463"/>
            <a:ext cx="8068309" cy="1572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91360" algn="l"/>
                <a:tab pos="3235325" algn="l"/>
                <a:tab pos="3957320" algn="l"/>
                <a:tab pos="4415155" algn="l"/>
                <a:tab pos="4930140" algn="l"/>
                <a:tab pos="6698615" algn="l"/>
                <a:tab pos="7512050" algn="l"/>
              </a:tabLst>
            </a:pPr>
            <a:r>
              <a:rPr sz="2200" b="1" dirty="0">
                <a:latin typeface="Tahoma" panose="020B0604030504040204"/>
                <a:cs typeface="Tahoma" panose="020B0604030504040204"/>
              </a:rPr>
              <a:t>Reduction</a:t>
            </a:r>
            <a:r>
              <a:rPr sz="2200" b="1" spc="105" dirty="0"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of	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particle	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size	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of	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all	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ingredients	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with	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the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ts val="4780"/>
              </a:lnSpc>
              <a:spcBef>
                <a:spcPts val="290"/>
              </a:spcBef>
              <a:tabLst>
                <a:tab pos="2530475" algn="l"/>
                <a:tab pos="3756660" algn="l"/>
                <a:tab pos="5387975" algn="l"/>
                <a:tab pos="5799455" algn="l"/>
                <a:tab pos="6652895" algn="l"/>
                <a:tab pos="7308850" algn="l"/>
              </a:tabLst>
            </a:pPr>
            <a:r>
              <a:rPr sz="2300" b="1" i="1" spc="-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sa</a:t>
            </a:r>
            <a:r>
              <a:rPr sz="2300" b="1" i="1" spc="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2300" b="1" i="1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300" b="1" i="1" spc="30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b="1" i="1" spc="-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ran</a:t>
            </a:r>
            <a:r>
              <a:rPr sz="2300" b="1" i="1" spc="-10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g</a:t>
            </a:r>
            <a:r>
              <a:rPr sz="2300" b="1" i="1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300" b="1" i="1" spc="275" dirty="0">
                <a:solidFill>
                  <a:srgbClr val="CC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t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pr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vent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s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e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para</a:t>
            </a:r>
            <a:r>
              <a:rPr sz="2200" b="1" spc="-35" dirty="0">
                <a:latin typeface="Tahoma" panose="020B0604030504040204"/>
                <a:cs typeface="Tahoma" panose="020B0604030504040204"/>
              </a:rPr>
              <a:t>t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i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n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f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l</a:t>
            </a:r>
            <a:r>
              <a:rPr sz="2200" b="1" spc="-25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rge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a</a:t>
            </a:r>
            <a:r>
              <a:rPr sz="2200" b="1" spc="-20" dirty="0">
                <a:latin typeface="Tahoma" panose="020B0604030504040204"/>
                <a:cs typeface="Tahoma" panose="020B0604030504040204"/>
              </a:rPr>
              <a:t>n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d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2200" b="1" spc="-10" dirty="0">
                <a:latin typeface="Tahoma" panose="020B0604030504040204"/>
                <a:cs typeface="Tahoma" panose="020B0604030504040204"/>
              </a:rPr>
              <a:t>s</a:t>
            </a:r>
            <a:r>
              <a:rPr sz="2200" b="1" spc="5" dirty="0">
                <a:latin typeface="Tahoma" panose="020B0604030504040204"/>
                <a:cs typeface="Tahoma" panose="020B0604030504040204"/>
              </a:rPr>
              <a:t>ma</a:t>
            </a:r>
            <a:r>
              <a:rPr sz="2200" b="1" spc="-15" dirty="0">
                <a:latin typeface="Tahoma" panose="020B0604030504040204"/>
                <a:cs typeface="Tahoma" panose="020B0604030504040204"/>
              </a:rPr>
              <a:t>l</a:t>
            </a:r>
            <a:r>
              <a:rPr sz="2200" b="1" dirty="0">
                <a:latin typeface="Tahoma" panose="020B0604030504040204"/>
                <a:cs typeface="Tahoma" panose="020B0604030504040204"/>
              </a:rPr>
              <a:t>l  </a:t>
            </a:r>
            <a:r>
              <a:rPr sz="2200" b="1" spc="-5" dirty="0">
                <a:latin typeface="Tahoma" panose="020B0604030504040204"/>
                <a:cs typeface="Tahoma" panose="020B0604030504040204"/>
              </a:rPr>
              <a:t>particles.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197860" y="5495442"/>
            <a:ext cx="313689" cy="1896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2644" y="5495442"/>
            <a:ext cx="471804" cy="1897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8850" y="5448452"/>
            <a:ext cx="338454" cy="2371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1109" y="5448300"/>
            <a:ext cx="1470025" cy="2946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7204" y="5448300"/>
            <a:ext cx="1317625" cy="2374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60359" y="5457825"/>
            <a:ext cx="303529" cy="22796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54726" y="5369763"/>
            <a:ext cx="33661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40205" algn="l"/>
                <a:tab pos="2409190" algn="l"/>
                <a:tab pos="3009900" algn="l"/>
              </a:tabLst>
            </a:pP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mate</a:t>
            </a:r>
            <a:r>
              <a:rPr sz="22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ia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are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be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1662378"/>
            <a:ext cx="3501390" cy="103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">
              <a:lnSpc>
                <a:spcPct val="150000"/>
              </a:lnSpc>
              <a:spcBef>
                <a:spcPts val="95"/>
              </a:spcBef>
              <a:tabLst>
                <a:tab pos="494030" algn="l"/>
                <a:tab pos="1609725" algn="l"/>
                <a:tab pos="1927225" algn="l"/>
                <a:tab pos="2560320" algn="l"/>
                <a:tab pos="2978785" algn="l"/>
              </a:tabLst>
            </a:pP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2200" b="1" spc="37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term	refers	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to	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2200" b="1" spc="-63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f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spc="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ub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200" b="1" spc="-3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200" b="1" spc="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0679" y="1662378"/>
            <a:ext cx="1096010" cy="103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5" marR="5080" indent="-43180">
              <a:lnSpc>
                <a:spcPct val="150000"/>
              </a:lnSpc>
              <a:spcBef>
                <a:spcPts val="95"/>
              </a:spcBef>
              <a:tabLst>
                <a:tab pos="545465" algn="l"/>
              </a:tabLst>
            </a:pP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2200" b="1" spc="-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oce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  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f</a:t>
            </a:r>
            <a:r>
              <a:rPr sz="2200" b="1" spc="-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ne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30732" y="1106246"/>
            <a:ext cx="195198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000099"/>
                </a:solidFill>
              </a:rPr>
              <a:t>Trituration</a:t>
            </a:r>
            <a:endParaRPr sz="2800"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7690" y="5448300"/>
            <a:ext cx="819150" cy="23749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94814" y="5448300"/>
            <a:ext cx="1214120" cy="29464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85"/>
              </a:spcBef>
            </a:pPr>
            <a:r>
              <a:rPr spc="-5" dirty="0"/>
              <a:t>particles</a:t>
            </a:r>
            <a:r>
              <a:rPr dirty="0"/>
              <a:t> by</a:t>
            </a:r>
            <a:r>
              <a:rPr spc="5" dirty="0"/>
              <a:t> </a:t>
            </a:r>
            <a:r>
              <a:rPr dirty="0"/>
              <a:t>rubbing</a:t>
            </a:r>
            <a:r>
              <a:rPr spc="5" dirty="0"/>
              <a:t> </a:t>
            </a:r>
            <a:r>
              <a:rPr dirty="0"/>
              <a:t>them</a:t>
            </a:r>
            <a:r>
              <a:rPr spc="5" dirty="0"/>
              <a:t> in</a:t>
            </a:r>
            <a:r>
              <a:rPr spc="10" dirty="0"/>
              <a:t> </a:t>
            </a:r>
            <a:r>
              <a:rPr dirty="0"/>
              <a:t>a </a:t>
            </a:r>
            <a:r>
              <a:rPr spc="5" dirty="0"/>
              <a:t> </a:t>
            </a:r>
            <a:r>
              <a:rPr dirty="0"/>
              <a:t>mortar </a:t>
            </a:r>
            <a:r>
              <a:rPr spc="-5" dirty="0"/>
              <a:t>with </a:t>
            </a:r>
            <a:r>
              <a:rPr dirty="0"/>
              <a:t>a </a:t>
            </a:r>
            <a:r>
              <a:rPr spc="-5" dirty="0"/>
              <a:t>pestle. </a:t>
            </a:r>
            <a:r>
              <a:rPr dirty="0"/>
              <a:t>This </a:t>
            </a:r>
            <a:r>
              <a:rPr spc="-5" dirty="0"/>
              <a:t>results </a:t>
            </a:r>
            <a:r>
              <a:rPr spc="-630" dirty="0"/>
              <a:t> </a:t>
            </a:r>
            <a:r>
              <a:rPr spc="5" dirty="0"/>
              <a:t>in</a:t>
            </a:r>
            <a:r>
              <a:rPr spc="10" dirty="0"/>
              <a:t> </a:t>
            </a:r>
            <a:r>
              <a:rPr spc="-5" dirty="0"/>
              <a:t>blending</a:t>
            </a:r>
            <a:r>
              <a:rPr dirty="0"/>
              <a:t> </a:t>
            </a:r>
            <a:r>
              <a:rPr spc="-5" dirty="0"/>
              <a:t>powders</a:t>
            </a:r>
            <a:r>
              <a:rPr spc="635" dirty="0"/>
              <a:t> </a:t>
            </a:r>
            <a:r>
              <a:rPr spc="-5" dirty="0"/>
              <a:t>and </a:t>
            </a:r>
            <a:r>
              <a:rPr dirty="0"/>
              <a:t> </a:t>
            </a:r>
            <a:r>
              <a:rPr spc="-5" dirty="0"/>
              <a:t>breaking</a:t>
            </a:r>
            <a:r>
              <a:rPr dirty="0"/>
              <a:t> </a:t>
            </a:r>
            <a:r>
              <a:rPr spc="-10" dirty="0"/>
              <a:t>up</a:t>
            </a:r>
            <a:r>
              <a:rPr spc="-5" dirty="0"/>
              <a:t> soft</a:t>
            </a:r>
            <a:r>
              <a:rPr dirty="0"/>
              <a:t> </a:t>
            </a:r>
            <a:r>
              <a:rPr spc="-5" dirty="0"/>
              <a:t>aggregates</a:t>
            </a:r>
            <a:r>
              <a:rPr dirty="0"/>
              <a:t> </a:t>
            </a:r>
            <a:r>
              <a:rPr spc="5" dirty="0"/>
              <a:t>of </a:t>
            </a:r>
            <a:r>
              <a:rPr spc="-630" dirty="0"/>
              <a:t> </a:t>
            </a:r>
            <a:r>
              <a:rPr spc="-5" dirty="0"/>
              <a:t>powders.</a:t>
            </a:r>
            <a:endParaRPr spc="-5" dirty="0"/>
          </a:p>
          <a:p>
            <a:pPr marL="27940" algn="just">
              <a:lnSpc>
                <a:spcPct val="100000"/>
              </a:lnSpc>
              <a:spcBef>
                <a:spcPts val="1515"/>
              </a:spcBef>
            </a:pPr>
            <a:r>
              <a:rPr dirty="0"/>
              <a:t>When  </a:t>
            </a:r>
            <a:r>
              <a:rPr spc="540" dirty="0"/>
              <a:t> </a:t>
            </a:r>
            <a:r>
              <a:rPr spc="-5" dirty="0"/>
              <a:t>granular</a:t>
            </a:r>
            <a:r>
              <a:rPr spc="1789" dirty="0"/>
              <a:t> </a:t>
            </a:r>
            <a:r>
              <a:rPr spc="5" dirty="0"/>
              <a:t>or  </a:t>
            </a:r>
            <a:r>
              <a:rPr spc="455" dirty="0"/>
              <a:t> </a:t>
            </a:r>
            <a:r>
              <a:rPr spc="-5" dirty="0"/>
              <a:t>crystalline</a:t>
            </a:r>
            <a:endParaRPr spc="-5" dirty="0"/>
          </a:p>
        </p:txBody>
      </p:sp>
      <p:sp>
        <p:nvSpPr>
          <p:cNvPr id="32" name="object 32"/>
          <p:cNvSpPr txBox="1"/>
          <p:nvPr/>
        </p:nvSpPr>
        <p:spPr>
          <a:xfrm>
            <a:off x="533704" y="5867654"/>
            <a:ext cx="8445500" cy="471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410"/>
              </a:lnSpc>
              <a:spcBef>
                <a:spcPts val="105"/>
              </a:spcBef>
            </a:pP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incorporated</a:t>
            </a:r>
            <a:r>
              <a:rPr sz="2200" b="1" spc="24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into</a:t>
            </a:r>
            <a:r>
              <a:rPr sz="2200" b="1" spc="229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2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powdered</a:t>
            </a:r>
            <a:r>
              <a:rPr sz="2200" b="1" spc="254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product,</a:t>
            </a:r>
            <a:r>
              <a:rPr sz="2200" b="1" spc="23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these</a:t>
            </a:r>
            <a:r>
              <a:rPr sz="2200" b="1" spc="254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materials</a:t>
            </a:r>
            <a:r>
              <a:rPr sz="2200" b="1" spc="24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are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R="90805" algn="ctr">
              <a:lnSpc>
                <a:spcPts val="1090"/>
              </a:lnSpc>
            </a:pP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Department</a:t>
            </a:r>
            <a:r>
              <a:rPr sz="11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1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5" dirty="0">
                <a:latin typeface="Times New Roman" panose="02020603050405020304"/>
                <a:cs typeface="Times New Roman" panose="02020603050405020304"/>
              </a:rPr>
              <a:t>Pharmaceutics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0044" y="6509883"/>
            <a:ext cx="7879715" cy="3644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triturated</a:t>
            </a:r>
            <a:r>
              <a:rPr sz="2200" b="1" spc="5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individually</a:t>
            </a:r>
            <a:r>
              <a:rPr sz="2200" b="1" spc="9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2200" b="1" spc="8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then</a:t>
            </a:r>
            <a:r>
              <a:rPr sz="2200" b="1" spc="8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blended</a:t>
            </a:r>
            <a:r>
              <a:rPr sz="2200" b="1" spc="6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together</a:t>
            </a:r>
            <a:r>
              <a:rPr sz="2200" b="1" spc="8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2200" b="1" spc="8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1842211"/>
            <a:ext cx="8381365" cy="40392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75"/>
              </a:spcBef>
            </a:pP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This is </a:t>
            </a:r>
            <a:r>
              <a:rPr sz="22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process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of reducing </a:t>
            </a:r>
            <a:r>
              <a:rPr sz="22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state of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solids with </a:t>
            </a:r>
            <a:r>
              <a:rPr sz="22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additional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material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as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volatile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solvents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which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can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be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removed easily after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pulverization has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been completed 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and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the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powdered</a:t>
            </a:r>
            <a:r>
              <a:rPr sz="2200" b="1" spc="1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material</a:t>
            </a:r>
            <a:r>
              <a:rPr sz="2200" b="1" spc="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2200" b="1" spc="-3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obtained.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 marR="12700" algn="just">
              <a:lnSpc>
                <a:spcPct val="119000"/>
              </a:lnSpc>
              <a:spcBef>
                <a:spcPts val="50"/>
              </a:spcBef>
            </a:pP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This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technique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is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applied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to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substances which are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gummy 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and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tend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2200" b="1" spc="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reagglomerate</a:t>
            </a:r>
            <a:r>
              <a:rPr sz="2200" b="1" spc="-1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or which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resist</a:t>
            </a:r>
            <a:r>
              <a:rPr sz="2200" b="1" spc="-3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grinding.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2435"/>
              </a:lnSpc>
              <a:spcBef>
                <a:spcPts val="5"/>
              </a:spcBef>
            </a:pPr>
            <a:r>
              <a:rPr sz="2200" b="1" dirty="0">
                <a:solidFill>
                  <a:srgbClr val="008000"/>
                </a:solidFill>
                <a:latin typeface="Tahoma" panose="020B0604030504040204"/>
                <a:cs typeface="Tahoma" panose="020B0604030504040204"/>
              </a:rPr>
              <a:t>Example: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68935" indent="-356870">
              <a:lnSpc>
                <a:spcPts val="3875"/>
              </a:lnSpc>
              <a:buClr>
                <a:srgbClr val="003300"/>
              </a:buClr>
              <a:buSzPct val="155000"/>
              <a:buFont typeface="Wingdings" panose="05000000000000000000"/>
              <a:buChar char=""/>
              <a:tabLst>
                <a:tab pos="369570" algn="l"/>
                <a:tab pos="2054860" algn="l"/>
                <a:tab pos="3054985" algn="l"/>
                <a:tab pos="4613275" algn="l"/>
                <a:tab pos="6235700" algn="l"/>
                <a:tab pos="7207250" algn="l"/>
              </a:tabLst>
            </a:pPr>
            <a:r>
              <a:rPr sz="22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Camphor	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which	cannot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be	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pulverized	easily	by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424180">
              <a:lnSpc>
                <a:spcPct val="100000"/>
              </a:lnSpc>
              <a:spcBef>
                <a:spcPts val="265"/>
              </a:spcBef>
            </a:pP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trituration</a:t>
            </a:r>
            <a:r>
              <a:rPr sz="2200" b="1" spc="-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because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of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its</a:t>
            </a:r>
            <a:r>
              <a:rPr sz="2200" b="1" spc="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gummy</a:t>
            </a:r>
            <a:r>
              <a:rPr sz="2200" b="1" spc="-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properties,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can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3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be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60" y="1182446"/>
            <a:ext cx="52724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000099"/>
                </a:solidFill>
              </a:rPr>
              <a:t>Pulverization</a:t>
            </a:r>
            <a:r>
              <a:rPr sz="2800" spc="-35" dirty="0">
                <a:solidFill>
                  <a:srgbClr val="000099"/>
                </a:solidFill>
              </a:rPr>
              <a:t> </a:t>
            </a:r>
            <a:r>
              <a:rPr sz="2800" spc="5" dirty="0">
                <a:solidFill>
                  <a:srgbClr val="000099"/>
                </a:solidFill>
              </a:rPr>
              <a:t>by</a:t>
            </a:r>
            <a:r>
              <a:rPr sz="2800" spc="-5" dirty="0">
                <a:solidFill>
                  <a:srgbClr val="000099"/>
                </a:solidFill>
              </a:rPr>
              <a:t> Intervention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958163"/>
            <a:ext cx="8107680" cy="1608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20065">
              <a:lnSpc>
                <a:spcPct val="111000"/>
              </a:lnSpc>
              <a:spcBef>
                <a:spcPts val="95"/>
              </a:spcBef>
            </a:pP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reduced</a:t>
            </a:r>
            <a:r>
              <a:rPr sz="2200" b="1" spc="-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2200" b="1" spc="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fine powder</a:t>
            </a:r>
            <a:r>
              <a:rPr sz="2200" b="1" spc="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by</a:t>
            </a:r>
            <a:r>
              <a:rPr sz="22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3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addition</a:t>
            </a:r>
            <a:r>
              <a:rPr sz="2200" b="1" spc="-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200" b="1" spc="-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small </a:t>
            </a:r>
            <a:r>
              <a:rPr sz="2200" b="1" spc="-63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amount of</a:t>
            </a:r>
            <a:r>
              <a:rPr sz="2200" b="1" spc="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800080"/>
                </a:solidFill>
                <a:latin typeface="Tahoma" panose="020B0604030504040204"/>
                <a:cs typeface="Tahoma" panose="020B0604030504040204"/>
              </a:rPr>
              <a:t>alcohol</a:t>
            </a:r>
            <a:r>
              <a:rPr sz="2200" b="1" spc="-10" dirty="0">
                <a:solidFill>
                  <a:srgbClr val="80008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22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other</a:t>
            </a:r>
            <a:r>
              <a:rPr sz="2200" b="1" spc="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800080"/>
                </a:solidFill>
                <a:latin typeface="Tahoma" panose="020B0604030504040204"/>
                <a:cs typeface="Tahoma" panose="020B0604030504040204"/>
              </a:rPr>
              <a:t>volatile</a:t>
            </a:r>
            <a:r>
              <a:rPr sz="2200" b="1" spc="-10" dirty="0">
                <a:solidFill>
                  <a:srgbClr val="80008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800080"/>
                </a:solidFill>
                <a:latin typeface="Tahoma" panose="020B0604030504040204"/>
                <a:cs typeface="Tahoma" panose="020B0604030504040204"/>
              </a:rPr>
              <a:t>solvent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68935" indent="-356870">
              <a:lnSpc>
                <a:spcPts val="3695"/>
              </a:lnSpc>
              <a:buClr>
                <a:srgbClr val="003300"/>
              </a:buClr>
              <a:buSzPct val="155000"/>
              <a:buFont typeface="Wingdings" panose="05000000000000000000"/>
              <a:buChar char=""/>
              <a:tabLst>
                <a:tab pos="369570" algn="l"/>
              </a:tabLst>
            </a:pPr>
            <a:r>
              <a:rPr sz="2200" b="1" spc="-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Iodine</a:t>
            </a:r>
            <a:r>
              <a:rPr sz="2200" b="1" spc="-15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crystals</a:t>
            </a:r>
            <a:r>
              <a:rPr sz="2200" b="1" spc="-40" dirty="0">
                <a:solidFill>
                  <a:srgbClr val="FF00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can</a:t>
            </a:r>
            <a:r>
              <a:rPr sz="2200" b="1" spc="-2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be</a:t>
            </a:r>
            <a:r>
              <a:rPr sz="2200" b="1" spc="1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triturated</a:t>
            </a:r>
            <a:r>
              <a:rPr sz="2200" b="1" spc="-3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with</a:t>
            </a:r>
            <a:r>
              <a:rPr sz="2200" b="1" spc="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aid</a:t>
            </a:r>
            <a:r>
              <a:rPr sz="2200" b="1" spc="3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200" b="1" spc="-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3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small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341630">
              <a:lnSpc>
                <a:spcPct val="100000"/>
              </a:lnSpc>
              <a:spcBef>
                <a:spcPts val="270"/>
              </a:spcBef>
            </a:pP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quantity</a:t>
            </a:r>
            <a:r>
              <a:rPr sz="2200" b="1" spc="-2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200" b="1" spc="-10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800080"/>
                </a:solidFill>
                <a:latin typeface="Tahoma" panose="020B0604030504040204"/>
                <a:cs typeface="Tahoma" panose="020B0604030504040204"/>
              </a:rPr>
              <a:t>ether</a:t>
            </a:r>
            <a:r>
              <a:rPr sz="2200" b="1" spc="-5" dirty="0">
                <a:solidFill>
                  <a:srgbClr val="000099"/>
                </a:solidFill>
                <a:latin typeface="Tahoma" panose="020B0604030504040204"/>
                <a:cs typeface="Tahoma" panose="020B0604030504040204"/>
              </a:rPr>
              <a:t>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pc="-10" dirty="0"/>
              <a:t>Department</a:t>
            </a:r>
            <a:r>
              <a:rPr spc="25" dirty="0"/>
              <a:t> </a:t>
            </a:r>
            <a:r>
              <a:rPr spc="-15" dirty="0"/>
              <a:t>of</a:t>
            </a:r>
            <a:r>
              <a:rPr spc="-5" dirty="0"/>
              <a:t> Pharmaceutics</a:t>
            </a:r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6316" y="466725"/>
            <a:ext cx="2352040" cy="1333500"/>
            <a:chOff x="496316" y="466725"/>
            <a:chExt cx="2352040" cy="1333500"/>
          </a:xfrm>
        </p:grpSpPr>
        <p:sp>
          <p:nvSpPr>
            <p:cNvPr id="3" name="object 3"/>
            <p:cNvSpPr/>
            <p:nvPr/>
          </p:nvSpPr>
          <p:spPr>
            <a:xfrm>
              <a:off x="543560" y="1080134"/>
              <a:ext cx="2146300" cy="615950"/>
            </a:xfrm>
            <a:custGeom>
              <a:avLst/>
              <a:gdLst/>
              <a:ahLst/>
              <a:cxnLst/>
              <a:rect l="l" t="t" r="r" b="b"/>
              <a:pathLst>
                <a:path w="2146300" h="615950">
                  <a:moveTo>
                    <a:pt x="0" y="615950"/>
                  </a:moveTo>
                  <a:lnTo>
                    <a:pt x="2146300" y="615950"/>
                  </a:lnTo>
                  <a:lnTo>
                    <a:pt x="2146300" y="0"/>
                  </a:lnTo>
                  <a:lnTo>
                    <a:pt x="0" y="0"/>
                  </a:lnTo>
                  <a:lnTo>
                    <a:pt x="0" y="615950"/>
                  </a:lnTo>
                  <a:close/>
                </a:path>
              </a:pathLst>
            </a:custGeom>
            <a:ln w="9448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05460" y="1009015"/>
              <a:ext cx="2342515" cy="7912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499546" y="6245378"/>
            <a:ext cx="96202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100" spc="-2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100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1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5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1100" spc="-2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100" spc="1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1100" spc="1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100" spc="-4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1100" spc="10" dirty="0">
                <a:latin typeface="Times New Roman" panose="02020603050405020304"/>
                <a:cs typeface="Times New Roman" panose="02020603050405020304"/>
              </a:rPr>
              <a:t>ac</a:t>
            </a:r>
            <a:r>
              <a:rPr sz="1100" spc="-35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100" dirty="0">
                <a:latin typeface="Times New Roman" panose="02020603050405020304"/>
                <a:cs typeface="Times New Roman" panose="02020603050405020304"/>
              </a:rPr>
              <a:t>uti</a:t>
            </a: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100" dirty="0">
                <a:latin typeface="Times New Roman" panose="02020603050405020304"/>
                <a:cs typeface="Times New Roman" panose="02020603050405020304"/>
              </a:rPr>
              <a:t>s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90804" y="1100150"/>
            <a:ext cx="20523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0099"/>
                </a:solidFill>
              </a:rPr>
              <a:t>Levigation</a:t>
            </a:r>
            <a:endParaRPr sz="2800"/>
          </a:p>
        </p:txBody>
      </p:sp>
      <p:sp>
        <p:nvSpPr>
          <p:cNvPr id="20" name="object 20"/>
          <p:cNvSpPr txBox="1"/>
          <p:nvPr/>
        </p:nvSpPr>
        <p:spPr>
          <a:xfrm>
            <a:off x="457504" y="1981149"/>
            <a:ext cx="8361680" cy="321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In</a:t>
            </a:r>
            <a:r>
              <a:rPr sz="2200" b="1" spc="19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this</a:t>
            </a:r>
            <a:r>
              <a:rPr sz="2200" b="1" spc="19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process</a:t>
            </a:r>
            <a:r>
              <a:rPr sz="2200" b="1" spc="19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b="1" spc="19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paste</a:t>
            </a:r>
            <a:r>
              <a:rPr sz="2200" b="1" spc="18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2200" b="1" spc="19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first</a:t>
            </a:r>
            <a:r>
              <a:rPr sz="2200" b="1" spc="18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formed</a:t>
            </a:r>
            <a:r>
              <a:rPr sz="2200" b="1" spc="2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by</a:t>
            </a:r>
            <a:r>
              <a:rPr sz="2200" b="1" spc="17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23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addition</a:t>
            </a:r>
            <a:r>
              <a:rPr sz="2200" b="1" spc="204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of</a:t>
            </a:r>
            <a:r>
              <a:rPr sz="2200" b="1" spc="19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a </a:t>
            </a:r>
            <a:r>
              <a:rPr sz="2200" b="1" spc="-63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suitable</a:t>
            </a:r>
            <a:r>
              <a:rPr sz="2200" b="1" spc="4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non-solvent</a:t>
            </a:r>
            <a:r>
              <a:rPr sz="2200" b="1" spc="2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to</a:t>
            </a:r>
            <a:r>
              <a:rPr sz="2200" b="1" spc="3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the</a:t>
            </a:r>
            <a:r>
              <a:rPr sz="2200" b="1" spc="3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solid</a:t>
            </a:r>
            <a:r>
              <a:rPr sz="2200" b="1" spc="3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material.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 marR="9525">
              <a:lnSpc>
                <a:spcPts val="4250"/>
              </a:lnSpc>
              <a:spcBef>
                <a:spcPts val="380"/>
              </a:spcBef>
            </a:pP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Particle-size</a:t>
            </a:r>
            <a:r>
              <a:rPr sz="2200" b="1" spc="-2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reduction</a:t>
            </a:r>
            <a:r>
              <a:rPr sz="2200" b="1" spc="2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then</a:t>
            </a:r>
            <a:r>
              <a:rPr sz="2200" b="1" spc="3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is</a:t>
            </a:r>
            <a:r>
              <a:rPr sz="2200" b="1" spc="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accomplished</a:t>
            </a:r>
            <a:r>
              <a:rPr sz="2200" b="1" spc="3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by</a:t>
            </a:r>
            <a:r>
              <a:rPr sz="2200" b="1" spc="2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robbing</a:t>
            </a:r>
            <a:r>
              <a:rPr sz="2200" b="1" spc="3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the </a:t>
            </a:r>
            <a:r>
              <a:rPr sz="2200" b="1" spc="-63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paste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in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a mortar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with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a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pestle.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3171190" algn="l"/>
                <a:tab pos="3585845" algn="l"/>
                <a:tab pos="4442460" algn="l"/>
                <a:tab pos="4918075" algn="l"/>
                <a:tab pos="6732270" algn="l"/>
                <a:tab pos="7726045" algn="l"/>
              </a:tabLst>
            </a:pP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Levigation</a:t>
            </a:r>
            <a:r>
              <a:rPr sz="2200" b="1" spc="22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technique	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is	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used	to	incorporate	solids	into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ointments</a:t>
            </a:r>
            <a:r>
              <a:rPr sz="2200" b="1" spc="-2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and</a:t>
            </a:r>
            <a:r>
              <a:rPr sz="2200" b="1" spc="-10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b="1" spc="-5" dirty="0">
                <a:solidFill>
                  <a:srgbClr val="CC0000"/>
                </a:solidFill>
                <a:latin typeface="Tahoma" panose="020B0604030504040204"/>
                <a:cs typeface="Tahoma" panose="020B0604030504040204"/>
              </a:rPr>
              <a:t>suspensions.</a:t>
            </a:r>
            <a:endParaRPr sz="2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2473" y="6232678"/>
            <a:ext cx="68008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spc="-10" dirty="0">
                <a:latin typeface="Times New Roman" panose="02020603050405020304"/>
                <a:cs typeface="Times New Roman" panose="02020603050405020304"/>
              </a:rPr>
              <a:t>Department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7766</Words>
  <Application>WPS Presentation</Application>
  <PresentationFormat>On-screen Show (4:3)</PresentationFormat>
  <Paragraphs>274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SimSun</vt:lpstr>
      <vt:lpstr>Wingdings</vt:lpstr>
      <vt:lpstr>Tahoma</vt:lpstr>
      <vt:lpstr>Times New Roman</vt:lpstr>
      <vt:lpstr>Wingdings</vt:lpstr>
      <vt:lpstr>Verdana</vt:lpstr>
      <vt:lpstr>Microsoft YaHei</vt:lpstr>
      <vt:lpstr>Arial Unicode MS</vt:lpstr>
      <vt:lpstr>Calibri</vt:lpstr>
      <vt:lpstr>Office Theme</vt:lpstr>
      <vt:lpstr>POWDERS</vt:lpstr>
      <vt:lpstr>POWDERS AS A DOSAGE FORM</vt:lpstr>
      <vt:lpstr>Advantages of Powders as a dosage form:</vt:lpstr>
      <vt:lpstr>measuring spoon, density of powder, humidity, degree of  settling and fluffiness due to agitation.</vt:lpstr>
      <vt:lpstr>Preparation of powder dosage forms</vt:lpstr>
      <vt:lpstr>Trituration</vt:lpstr>
      <vt:lpstr>Pulverization by Intervention</vt:lpstr>
      <vt:lpstr>PowerPoint 演示文稿</vt:lpstr>
      <vt:lpstr>Levigation</vt:lpstr>
      <vt:lpstr>BLENDING	(MIXING)</vt:lpstr>
      <vt:lpstr>Spatulation</vt:lpstr>
      <vt:lpstr>Trituration</vt:lpstr>
      <vt:lpstr>porcelain or Wedgewood surface,  a glass mortar may be preferred.</vt:lpstr>
      <vt:lpstr>When</vt:lpstr>
      <vt:lpstr>Sifting</vt:lpstr>
      <vt:lpstr>potent drugs into a diluent base.</vt:lpstr>
      <vt:lpstr>Tumbling</vt:lpstr>
      <vt:lpstr>PROBLEMS IN POWDER MANUFACTURE</vt:lpstr>
      <vt:lpstr>Volatile Substances</vt:lpstr>
      <vt:lpstr>Eutectic Mixtures</vt:lpstr>
      <vt:lpstr>This technique offers the advantage of extended  product stability.</vt:lpstr>
      <vt:lpstr>PowerPoint 演示文稿</vt:lpstr>
      <vt:lpstr>Liquids</vt:lpstr>
      <vt:lpstr>although the use of an equivalent amount of a powdered  extract is a more desirable technique.</vt:lpstr>
      <vt:lpstr>Hygroscopic Substances</vt:lpstr>
      <vt:lpstr>Use and Packaging of Powders</vt:lpstr>
      <vt:lpstr>BULK POWDERS</vt:lpstr>
      <vt:lpstr>Douche powders are Dispensed in wide-mouth glass  jars serves to protect against air and moisture or loss  of volatile materials</vt:lpstr>
      <vt:lpstr>PowerPoint 演示文稿</vt:lpstr>
      <vt:lpstr>PowerPoint 演示文稿</vt:lpstr>
      <vt:lpstr>All powders should be stored in tightly closed containers</vt:lpstr>
      <vt:lpstr>should be administered	in	controlled	dosage	are</vt:lpstr>
      <vt:lpstr>DIVIDED POWDERS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POWDERS</dc:title>
  <dc:creator>win</dc:creator>
  <cp:lastModifiedBy>mvenkataswamy93</cp:lastModifiedBy>
  <cp:revision>2</cp:revision>
  <dcterms:created xsi:type="dcterms:W3CDTF">2022-02-26T08:34:00Z</dcterms:created>
  <dcterms:modified xsi:type="dcterms:W3CDTF">2022-02-26T08:38:05Z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2022-02-26T11:00:00Z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2022-02-26T11:00:00Z</vt:filetime>
  </property>
  <property fmtid="{D5CDD505-2E9C-101B-9397-08002B2CF9AE}" pid="5" name="ICV">
    <vt:lpwstr>23B90C5162C74B66BA2109A650F200AD</vt:lpwstr>
  </property>
  <property fmtid="{D5CDD505-2E9C-101B-9397-08002B2CF9AE}" pid="6" name="KSOProductBuildVer">
    <vt:lpwstr>1033-11.2.0.10463</vt:lpwstr>
  </property>
</Properties>
</file>