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75" r:id="rId2"/>
    <p:sldId id="258" r:id="rId3"/>
    <p:sldId id="260" r:id="rId4"/>
    <p:sldId id="259" r:id="rId5"/>
    <p:sldId id="270" r:id="rId6"/>
    <p:sldId id="262" r:id="rId7"/>
    <p:sldId id="263" r:id="rId8"/>
    <p:sldId id="265" r:id="rId9"/>
    <p:sldId id="268" r:id="rId10"/>
    <p:sldId id="269" r:id="rId11"/>
    <p:sldId id="267" r:id="rId12"/>
    <p:sldId id="301" r:id="rId13"/>
    <p:sldId id="266" r:id="rId14"/>
    <p:sldId id="261" r:id="rId15"/>
    <p:sldId id="264" r:id="rId16"/>
    <p:sldId id="271" r:id="rId17"/>
    <p:sldId id="272" r:id="rId18"/>
    <p:sldId id="274" r:id="rId19"/>
    <p:sldId id="273" r:id="rId20"/>
    <p:sldId id="276" r:id="rId21"/>
    <p:sldId id="277" r:id="rId22"/>
    <p:sldId id="278" r:id="rId23"/>
    <p:sldId id="279" r:id="rId24"/>
    <p:sldId id="282" r:id="rId25"/>
    <p:sldId id="283" r:id="rId26"/>
    <p:sldId id="281" r:id="rId27"/>
    <p:sldId id="284" r:id="rId28"/>
    <p:sldId id="285" r:id="rId29"/>
    <p:sldId id="280" r:id="rId30"/>
    <p:sldId id="316" r:id="rId31"/>
    <p:sldId id="317" r:id="rId32"/>
    <p:sldId id="318" r:id="rId33"/>
    <p:sldId id="319" r:id="rId34"/>
    <p:sldId id="322" r:id="rId35"/>
    <p:sldId id="320" r:id="rId36"/>
    <p:sldId id="321" r:id="rId37"/>
    <p:sldId id="323" r:id="rId38"/>
    <p:sldId id="324" r:id="rId39"/>
    <p:sldId id="325" r:id="rId40"/>
    <p:sldId id="286" r:id="rId41"/>
    <p:sldId id="326" r:id="rId42"/>
    <p:sldId id="287" r:id="rId43"/>
    <p:sldId id="288" r:id="rId44"/>
    <p:sldId id="332" r:id="rId45"/>
    <p:sldId id="333" r:id="rId46"/>
    <p:sldId id="336" r:id="rId47"/>
    <p:sldId id="334" r:id="rId48"/>
    <p:sldId id="335" r:id="rId49"/>
    <p:sldId id="294" r:id="rId50"/>
    <p:sldId id="295" r:id="rId51"/>
    <p:sldId id="296" r:id="rId52"/>
    <p:sldId id="337" r:id="rId53"/>
    <p:sldId id="338" r:id="rId54"/>
    <p:sldId id="299" r:id="rId55"/>
    <p:sldId id="297" r:id="rId56"/>
    <p:sldId id="300" r:id="rId57"/>
    <p:sldId id="298" r:id="rId58"/>
    <p:sldId id="348" r:id="rId59"/>
    <p:sldId id="349" r:id="rId60"/>
    <p:sldId id="350" r:id="rId61"/>
    <p:sldId id="344" r:id="rId62"/>
    <p:sldId id="328" r:id="rId63"/>
    <p:sldId id="329" r:id="rId64"/>
    <p:sldId id="330" r:id="rId65"/>
    <p:sldId id="331" r:id="rId66"/>
    <p:sldId id="312" r:id="rId67"/>
    <p:sldId id="313" r:id="rId68"/>
    <p:sldId id="339" r:id="rId69"/>
    <p:sldId id="340" r:id="rId70"/>
    <p:sldId id="341" r:id="rId71"/>
    <p:sldId id="342" r:id="rId72"/>
    <p:sldId id="314" r:id="rId73"/>
    <p:sldId id="302" r:id="rId74"/>
    <p:sldId id="303" r:id="rId75"/>
    <p:sldId id="346" r:id="rId76"/>
    <p:sldId id="347" r:id="rId77"/>
    <p:sldId id="345" r:id="rId78"/>
    <p:sldId id="304" r:id="rId79"/>
    <p:sldId id="305" r:id="rId80"/>
    <p:sldId id="311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A16C6-C477-41E0-9E49-C71D4FFD3DC6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63AAA-F420-4E15-96EC-BA43FB2C4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294F-5D8D-4902-90E9-5DC163879008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69A7-D130-4544-A241-DFC33B7B9572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DE747-D91E-49F1-AC60-57E58EB13856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2E46-E01A-4276-8E67-739BC6150ED3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02D-CD0D-47E6-9B20-AD58F70ABFE3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34B80-AA52-4896-A1A2-74A15B9CD9F1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12AB-2EDF-4B9C-A80E-6383EF58A8AA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10A7-8C68-4F97-9369-4A307D777BEF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301-A548-4831-82D6-603344797E7B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4A18C-DA61-4957-A650-0E43F3B0F7A3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77820-0217-4C8C-B05C-2FD1E9A1DB1F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1FA98-967E-4481-B555-DE989EAE7BBF}" type="datetime1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9B427-8BDB-4FE3-90D9-0CD150E626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" y="5011341"/>
            <a:ext cx="3170420" cy="18466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By </a:t>
            </a:r>
          </a:p>
          <a:p>
            <a:pPr algn="ctr">
              <a:defRPr/>
            </a:pPr>
            <a:r>
              <a:rPr lang="en-US" sz="2400" b="1" dirty="0"/>
              <a:t>V A N V HARITA</a:t>
            </a:r>
          </a:p>
          <a:p>
            <a:pPr algn="ctr">
              <a:defRPr/>
            </a:pPr>
            <a:r>
              <a:rPr lang="en-US" b="1" dirty="0"/>
              <a:t>ASSISTANT PROFESSOR </a:t>
            </a:r>
          </a:p>
          <a:p>
            <a:pPr algn="ctr">
              <a:defRPr/>
            </a:pPr>
            <a:r>
              <a:rPr lang="en-US" b="1" dirty="0"/>
              <a:t>  DEPARTMENT</a:t>
            </a:r>
          </a:p>
          <a:p>
            <a:pPr algn="ctr">
              <a:defRPr/>
            </a:pPr>
            <a:r>
              <a:rPr lang="en-US" b="1" dirty="0"/>
              <a:t> OF </a:t>
            </a:r>
          </a:p>
          <a:p>
            <a:pPr algn="ctr">
              <a:defRPr/>
            </a:pPr>
            <a:r>
              <a:rPr lang="en-US" b="1" dirty="0"/>
              <a:t>PHARMACEUTICAL CHEMISTRY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987827_1-18c2236f96f8d440d0d899203560ce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762999" cy="63246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fference-Between-Primary-and-Secondary-Standard-Solution-Comparison-Summa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246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0" y="1905000"/>
            <a:ext cx="24638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16000" y="914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TITRANT</a:t>
            </a:r>
          </a:p>
          <a:p>
            <a:r>
              <a:rPr lang="en-US" dirty="0" err="1" smtClean="0"/>
              <a:t>NaOH</a:t>
            </a:r>
            <a:r>
              <a:rPr lang="en-US" dirty="0" smtClean="0"/>
              <a:t>  ---- </a:t>
            </a:r>
            <a:r>
              <a:rPr lang="en-US" dirty="0" smtClean="0">
                <a:solidFill>
                  <a:srgbClr val="FF0000"/>
                </a:solidFill>
              </a:rPr>
              <a:t>SECONDARY STANDARD 	SOLUTION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8000" y="4724400"/>
            <a:ext cx="2047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ANALYTE/ TITRAND</a:t>
            </a:r>
          </a:p>
          <a:p>
            <a:r>
              <a:rPr lang="en-US" b="1" dirty="0" smtClean="0"/>
              <a:t>NH</a:t>
            </a:r>
            <a:r>
              <a:rPr lang="en-US" sz="1400" b="1" dirty="0" smtClean="0"/>
              <a:t>4</a:t>
            </a:r>
            <a:r>
              <a:rPr lang="en-US" b="1" dirty="0" smtClean="0"/>
              <a:t>Cl</a:t>
            </a:r>
          </a:p>
          <a:p>
            <a:r>
              <a:rPr lang="en-US" dirty="0" smtClean="0"/>
              <a:t>HCHO</a:t>
            </a:r>
          </a:p>
          <a:p>
            <a:r>
              <a:rPr lang="en-US" dirty="0" err="1" smtClean="0"/>
              <a:t>Phenopthalein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4724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Potassium Hydrogen </a:t>
            </a:r>
            <a:r>
              <a:rPr lang="en-US" dirty="0" err="1" smtClean="0"/>
              <a:t>Pthalate</a:t>
            </a:r>
            <a:r>
              <a:rPr lang="en-US" dirty="0" smtClean="0"/>
              <a:t> ----</a:t>
            </a:r>
            <a:r>
              <a:rPr lang="en-US" dirty="0" smtClean="0">
                <a:solidFill>
                  <a:srgbClr val="FF0000"/>
                </a:solidFill>
              </a:rPr>
              <a:t> PRIMARY STANDARD SOLUTION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26000" y="1066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NaOH</a:t>
            </a:r>
            <a:r>
              <a:rPr lang="en-US" dirty="0" smtClean="0"/>
              <a:t>  ---- </a:t>
            </a:r>
            <a:r>
              <a:rPr lang="en-US" dirty="0" smtClean="0">
                <a:solidFill>
                  <a:srgbClr val="FF0000"/>
                </a:solidFill>
              </a:rPr>
              <a:t>SECONDARY STANDARD 	SOLUTION 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19600" y="0"/>
            <a:ext cx="0" cy="64008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85800"/>
            <a:ext cx="9144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00200" y="152400"/>
            <a:ext cx="167622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ASSAY of NH</a:t>
            </a:r>
            <a:r>
              <a:rPr lang="en-US" sz="1600" b="1" dirty="0" smtClean="0"/>
              <a:t>4</a:t>
            </a:r>
            <a:r>
              <a:rPr lang="en-US" b="1" dirty="0" smtClean="0"/>
              <a:t>Cl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486400" y="228600"/>
            <a:ext cx="200837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/>
              <a:t>STANDARDIZATION</a:t>
            </a:r>
            <a:endParaRPr lang="en-US" dirty="0"/>
          </a:p>
        </p:txBody>
      </p:sp>
      <p:pic>
        <p:nvPicPr>
          <p:cNvPr id="18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362200"/>
            <a:ext cx="31241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Requirements to carry volumetric analysis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429000"/>
            <a:ext cx="5181600" cy="30469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Reaction should between </a:t>
            </a:r>
            <a:r>
              <a:rPr lang="en-US" sz="2400" b="1" dirty="0" err="1" smtClean="0"/>
              <a:t>titrant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titrand</a:t>
            </a:r>
            <a:r>
              <a:rPr lang="en-US" sz="2400" b="1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 Reaction should be one way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Should have knowledge of reactions , reactants &amp; products formed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There should be no side products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Clear end point</a:t>
            </a:r>
          </a:p>
          <a:p>
            <a:pPr>
              <a:buFont typeface="Wingdings" pitchFamily="2" charset="2"/>
              <a:buChar char="Ø"/>
            </a:pPr>
            <a:endParaRPr lang="en-US" sz="24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t="42185"/>
          <a:stretch>
            <a:fillRect/>
          </a:stretch>
        </p:blipFill>
        <p:spPr bwMode="auto">
          <a:xfrm>
            <a:off x="457200" y="6858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057400"/>
            <a:ext cx="2850496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ration-vector-illustration-labeled-educational-chemistry-process-scheme-diagram-quantitative-chemical-analysis-to-168832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599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ck-photo-step-of-titration-of-acid-and-base-or-standardisation-using-phenolphthalein-for-indicator-1573400206.jpg"/>
          <p:cNvPicPr>
            <a:picLocks noChangeAspect="1"/>
          </p:cNvPicPr>
          <p:nvPr/>
        </p:nvPicPr>
        <p:blipFill>
          <a:blip r:embed="rId2" cstate="print"/>
          <a:srcRect b="10981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sic-of-titration-22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686800" cy="68580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05594928.jpg"/>
          <p:cNvPicPr>
            <a:picLocks noChangeAspect="1"/>
          </p:cNvPicPr>
          <p:nvPr/>
        </p:nvPicPr>
        <p:blipFill>
          <a:blip r:embed="rId2" cstate="print"/>
          <a:srcRect t="63636" b="12500"/>
          <a:stretch>
            <a:fillRect/>
          </a:stretch>
        </p:blipFill>
        <p:spPr>
          <a:xfrm>
            <a:off x="0" y="3886200"/>
            <a:ext cx="9144000" cy="2971800"/>
          </a:xfrm>
          <a:prstGeom prst="rect">
            <a:avLst/>
          </a:prstGeom>
        </p:spPr>
      </p:pic>
      <p:pic>
        <p:nvPicPr>
          <p:cNvPr id="3" name="Picture 2" descr="download (1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881198"/>
          </a:xfrm>
          <a:prstGeom prst="rect">
            <a:avLst/>
          </a:prstGeom>
        </p:spPr>
      </p:pic>
      <p:pic>
        <p:nvPicPr>
          <p:cNvPr id="4" name="Picture 5" descr="downloa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52600" y="1828800"/>
            <a:ext cx="3048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2209800"/>
            <a:ext cx="1828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pHSGGKp.png"/>
          <p:cNvPicPr>
            <a:picLocks noChangeAspect="1"/>
          </p:cNvPicPr>
          <p:nvPr/>
        </p:nvPicPr>
        <p:blipFill>
          <a:blip r:embed="rId2" cstate="print"/>
          <a:srcRect t="10214"/>
          <a:stretch>
            <a:fillRect/>
          </a:stretch>
        </p:blipFill>
        <p:spPr>
          <a:xfrm>
            <a:off x="76200" y="609600"/>
            <a:ext cx="9067800" cy="60198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rect+Titration+☞+Used+to+determine+anions+that+precipitate+with+metal+ion.+Ex)+CO32-,+CrO42-,+S2-,+SO42-.jpg"/>
          <p:cNvPicPr>
            <a:picLocks noChangeAspect="1"/>
          </p:cNvPicPr>
          <p:nvPr/>
        </p:nvPicPr>
        <p:blipFill>
          <a:blip r:embed="rId2" cstate="print"/>
          <a:srcRect b="60000"/>
          <a:stretch>
            <a:fillRect/>
          </a:stretch>
        </p:blipFill>
        <p:spPr>
          <a:xfrm>
            <a:off x="533400" y="0"/>
            <a:ext cx="8610600" cy="64008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763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Analytical chemistry</a:t>
            </a:r>
            <a:r>
              <a:rPr lang="en-US" sz="2000" dirty="0"/>
              <a:t> studies and uses instruments and methods used to separate, identify, and quantify matter. In practice, separation, identification or quantification may constitute the entire analysis or be combined with another method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Qualitative analysis </a:t>
            </a:r>
            <a:r>
              <a:rPr lang="en-US" sz="2000" dirty="0" smtClean="0"/>
              <a:t>– identify the chemical constitute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Quantitative analysis </a:t>
            </a:r>
            <a:r>
              <a:rPr lang="en-US" sz="2000" dirty="0" smtClean="0"/>
              <a:t>– determines the quantity of constitute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895600" y="228600"/>
            <a:ext cx="2774286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/>
              <a:t>Analytical chemistry</a:t>
            </a:r>
            <a:endParaRPr lang="en-US" sz="2400" dirty="0"/>
          </a:p>
        </p:txBody>
      </p:sp>
      <p:pic>
        <p:nvPicPr>
          <p:cNvPr id="5" name="Picture 4" descr="conventional-methods-of-quantitative-analysis-2-638.jpg"/>
          <p:cNvPicPr>
            <a:picLocks noChangeAspect="1"/>
          </p:cNvPicPr>
          <p:nvPr/>
        </p:nvPicPr>
        <p:blipFill>
          <a:blip r:embed="rId2" cstate="print"/>
          <a:srcRect t="39979" b="12563"/>
          <a:stretch>
            <a:fillRect/>
          </a:stretch>
        </p:blipFill>
        <p:spPr>
          <a:xfrm>
            <a:off x="228600" y="2971800"/>
            <a:ext cx="8763000" cy="3429000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-of-Tit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9526" cy="68580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s-of-titrations-3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455" cy="68580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pe+of+Titrations+based+on+Chemical+Reactions.jpg"/>
          <p:cNvPicPr>
            <a:picLocks noChangeAspect="1"/>
          </p:cNvPicPr>
          <p:nvPr/>
        </p:nvPicPr>
        <p:blipFill>
          <a:blip r:embed="rId2" cstate="print"/>
          <a:srcRect l="4563" t="20196" r="17583" b="19217"/>
          <a:stretch>
            <a:fillRect/>
          </a:stretch>
        </p:blipFill>
        <p:spPr>
          <a:xfrm>
            <a:off x="685800" y="304800"/>
            <a:ext cx="8229600" cy="62484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95"/>
            <a:ext cx="9144000" cy="660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2286000"/>
            <a:ext cx="381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7222" b="33333"/>
          <a:stretch>
            <a:fillRect/>
          </a:stretch>
        </p:blipFill>
        <p:spPr bwMode="auto">
          <a:xfrm>
            <a:off x="381000" y="674511"/>
            <a:ext cx="8610600" cy="244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276600" y="0"/>
            <a:ext cx="229889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/>
              <a:t>Concentration</a:t>
            </a:r>
            <a:endParaRPr lang="en-US" sz="2800" b="1" dirty="0"/>
          </a:p>
        </p:txBody>
      </p:sp>
      <p:pic>
        <p:nvPicPr>
          <p:cNvPr id="6" name="Picture 5" descr="chemistry-formul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4848225" cy="3305175"/>
          </a:xfrm>
          <a:prstGeom prst="rect">
            <a:avLst/>
          </a:prstGeom>
        </p:spPr>
      </p:pic>
      <p:pic>
        <p:nvPicPr>
          <p:cNvPr id="7" name="Picture 5" descr="downloa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43000" y="1828800"/>
            <a:ext cx="24384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00800" y="2514600"/>
            <a:ext cx="609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16667" b="42084"/>
          <a:stretch>
            <a:fillRect/>
          </a:stretch>
        </p:blipFill>
        <p:spPr bwMode="auto">
          <a:xfrm>
            <a:off x="152400" y="152400"/>
            <a:ext cx="8763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6400800" y="9906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38600" y="19812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48400" y="31242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24600" y="12954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48000" y="33528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5257800"/>
            <a:ext cx="2514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5257800"/>
            <a:ext cx="1905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010400" y="1981200"/>
            <a:ext cx="457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7239000" cy="6730998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15278" b="36111"/>
          <a:stretch>
            <a:fillRect/>
          </a:stretch>
        </p:blipFill>
        <p:spPr bwMode="auto">
          <a:xfrm>
            <a:off x="381000" y="304800"/>
            <a:ext cx="8763000" cy="651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6600" y="472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NaOH</a:t>
            </a: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2778" b="66667"/>
          <a:stretch>
            <a:fillRect/>
          </a:stretch>
        </p:blipFill>
        <p:spPr bwMode="auto">
          <a:xfrm>
            <a:off x="152400" y="228599"/>
            <a:ext cx="8839200" cy="63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FpuIzL.jpg"/>
          <p:cNvPicPr>
            <a:picLocks noChangeAspect="1"/>
          </p:cNvPicPr>
          <p:nvPr/>
        </p:nvPicPr>
        <p:blipFill>
          <a:blip r:embed="rId2" cstate="print"/>
          <a:srcRect t="3333"/>
          <a:stretch>
            <a:fillRect/>
          </a:stretch>
        </p:blipFill>
        <p:spPr>
          <a:xfrm>
            <a:off x="0" y="609600"/>
            <a:ext cx="9144000" cy="57912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61235" y="0"/>
            <a:ext cx="4068165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Method of Expressing Concentration</a:t>
            </a:r>
            <a:endParaRPr lang="en-US" sz="2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lyhtical_ch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 descr="SFpuIzL.jpg"/>
          <p:cNvPicPr>
            <a:picLocks noChangeAspect="1"/>
          </p:cNvPicPr>
          <p:nvPr/>
        </p:nvPicPr>
        <p:blipFill>
          <a:blip r:embed="rId2" cstate="print"/>
          <a:srcRect l="49167" t="3333"/>
          <a:stretch>
            <a:fillRect/>
          </a:stretch>
        </p:blipFill>
        <p:spPr>
          <a:xfrm>
            <a:off x="0" y="0"/>
            <a:ext cx="5943600" cy="6400800"/>
          </a:xfrm>
          <a:prstGeom prst="rect">
            <a:avLst/>
          </a:prstGeom>
        </p:spPr>
      </p:pic>
      <p:pic>
        <p:nvPicPr>
          <p:cNvPr id="5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3962400" y="2895600"/>
            <a:ext cx="2590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886200" y="3352800"/>
            <a:ext cx="2667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10000" y="3733800"/>
            <a:ext cx="2819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2590800"/>
            <a:ext cx="18251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</a:t>
            </a:r>
          </a:p>
          <a:p>
            <a:endParaRPr lang="en-US" dirty="0" smtClean="0"/>
          </a:p>
          <a:p>
            <a:r>
              <a:rPr lang="en-US" dirty="0" smtClean="0"/>
              <a:t>Molecular weight</a:t>
            </a:r>
          </a:p>
          <a:p>
            <a:endParaRPr lang="en-US" dirty="0" smtClean="0"/>
          </a:p>
          <a:p>
            <a:r>
              <a:rPr lang="en-US" dirty="0" smtClean="0"/>
              <a:t>Volume </a:t>
            </a:r>
            <a:endParaRPr lang="en-US" dirty="0"/>
          </a:p>
        </p:txBody>
      </p:sp>
      <p:sp>
        <p:nvSpPr>
          <p:cNvPr id="14" name="Right Brace 13"/>
          <p:cNvSpPr/>
          <p:nvPr/>
        </p:nvSpPr>
        <p:spPr>
          <a:xfrm>
            <a:off x="8153400" y="2590800"/>
            <a:ext cx="304800" cy="91440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5400000">
            <a:off x="8454467" y="289452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Mole</a:t>
            </a:r>
            <a:endParaRPr lang="en-US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 descr="SFpuIzL.jpg"/>
          <p:cNvPicPr>
            <a:picLocks noChangeAspect="1"/>
          </p:cNvPicPr>
          <p:nvPr/>
        </p:nvPicPr>
        <p:blipFill>
          <a:blip r:embed="rId2" cstate="print"/>
          <a:srcRect l="49167" t="3333"/>
          <a:stretch>
            <a:fillRect/>
          </a:stretch>
        </p:blipFill>
        <p:spPr>
          <a:xfrm>
            <a:off x="0" y="0"/>
            <a:ext cx="5943600" cy="6400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419600" y="4648200"/>
            <a:ext cx="25146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5410200"/>
            <a:ext cx="25908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3400" y="5791200"/>
            <a:ext cx="2438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0" y="4495800"/>
            <a:ext cx="9027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 Wt</a:t>
            </a:r>
          </a:p>
          <a:p>
            <a:endParaRPr lang="en-US" dirty="0" smtClean="0"/>
          </a:p>
          <a:p>
            <a:r>
              <a:rPr lang="en-US" dirty="0" smtClean="0"/>
              <a:t>Volume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924800" y="4572000"/>
            <a:ext cx="152400" cy="106680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5400000">
            <a:off x="7668876" y="4827924"/>
            <a:ext cx="133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Gram </a:t>
            </a:r>
            <a:r>
              <a:rPr lang="en-US" b="1" dirty="0" err="1" smtClean="0"/>
              <a:t>Eq</a:t>
            </a:r>
            <a:r>
              <a:rPr lang="en-US" b="1" dirty="0" smtClean="0"/>
              <a:t> Wt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685800"/>
            <a:ext cx="3343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Eq</a:t>
            </a:r>
            <a:r>
              <a:rPr lang="en-US" b="1" dirty="0" smtClean="0"/>
              <a:t> Wt = Wt/no of replaceable H+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1524000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126/2= 63</a:t>
            </a:r>
            <a:endParaRPr lang="en-US" b="1" dirty="0"/>
          </a:p>
        </p:txBody>
      </p:sp>
      <p:pic>
        <p:nvPicPr>
          <p:cNvPr id="16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 descr="SFpuIzL.jpg"/>
          <p:cNvPicPr>
            <a:picLocks noChangeAspect="1"/>
          </p:cNvPicPr>
          <p:nvPr/>
        </p:nvPicPr>
        <p:blipFill>
          <a:blip r:embed="rId2" cstate="print"/>
          <a:srcRect l="49167" t="3333"/>
          <a:stretch>
            <a:fillRect/>
          </a:stretch>
        </p:blipFill>
        <p:spPr>
          <a:xfrm>
            <a:off x="0" y="0"/>
            <a:ext cx="5943600" cy="64008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886200" y="838200"/>
            <a:ext cx="28956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886200" y="1524000"/>
            <a:ext cx="2971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57600" y="1905000"/>
            <a:ext cx="3124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0" y="685800"/>
            <a:ext cx="855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</a:t>
            </a:r>
          </a:p>
          <a:p>
            <a:endParaRPr lang="en-US" dirty="0" smtClean="0"/>
          </a:p>
          <a:p>
            <a:r>
              <a:rPr lang="en-US" dirty="0" smtClean="0"/>
              <a:t>Mol wt</a:t>
            </a:r>
          </a:p>
          <a:p>
            <a:endParaRPr lang="en-US" dirty="0" smtClean="0"/>
          </a:p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12" name="Right Brace 11"/>
          <p:cNvSpPr/>
          <p:nvPr/>
        </p:nvSpPr>
        <p:spPr>
          <a:xfrm>
            <a:off x="7772400" y="838200"/>
            <a:ext cx="304800" cy="83820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5400000">
            <a:off x="8027781" y="111621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Moles</a:t>
            </a:r>
            <a:endParaRPr lang="en-US" b="1" dirty="0"/>
          </a:p>
        </p:txBody>
      </p:sp>
      <p:pic>
        <p:nvPicPr>
          <p:cNvPr id="14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225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stry\Downloads\IMG_6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152400" y="2590800"/>
            <a:ext cx="8991600" cy="381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stry\Downloads\IMG_6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" y="762000"/>
            <a:ext cx="52578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stry\Downloads\IMG_6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582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914400" y="1219200"/>
            <a:ext cx="57150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stry\Downloads\IMG_6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1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1143000" y="685800"/>
            <a:ext cx="53340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stry\Downloads\IMG_63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990600"/>
            <a:ext cx="41910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stry\Downloads\IMG_6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81000" y="838200"/>
            <a:ext cx="70866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28600" y="5181600"/>
            <a:ext cx="80772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2550"/>
            <a:ext cx="685800" cy="62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stry\Downloads\IMG_6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57200" y="1143000"/>
            <a:ext cx="8153400" cy="22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ventional-methods-of-quantitative-analysis-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464698"/>
          </a:xfrm>
          <a:prstGeom prst="rect">
            <a:avLst/>
          </a:prstGeom>
        </p:spPr>
      </p:pic>
      <p:pic>
        <p:nvPicPr>
          <p:cNvPr id="4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505200" y="2514600"/>
            <a:ext cx="2438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47800" y="2895600"/>
            <a:ext cx="2971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600" y="3505200"/>
            <a:ext cx="17526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 descr="Percentage+Concen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astry\Downloads\IMG_6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26" name="Picture 2" descr="C:\Users\sastry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13" y="990600"/>
            <a:ext cx="90485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098" name="Picture 2" descr="C:\Users\sastry\Desktop\2377f47a1fbbd55bd4833735b9ee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rcRect b="35185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" name="Picture 3" descr="71zCekaa63L._AC_SS35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2" name="Picture 11" descr="main-qimg-3f20ab171d9be1c633f54d1abf66900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4" y="228600"/>
            <a:ext cx="9135656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8194" name="Picture 2" descr="C:\Users\sastry\Desktop\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6800"/>
            <a:ext cx="8763000" cy="5411096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152400"/>
            <a:ext cx="197400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Requirements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9218" name="Picture 2" descr="C:\Users\sastry\Desktop\main-qimg-31c4e8f02629a04cac56399de7bd1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08" y="54491"/>
            <a:ext cx="8123392" cy="6099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0242" name="Picture 2" descr="C:\Users\sastry\Desktop\diplomaiapplied-sciencechemistryuiii-acid-bases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" y="0"/>
            <a:ext cx="9139227" cy="6861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" name="Picture 3" descr="maxresdefaul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" name="Picture 3" descr="br-nsted-lowry-theory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-1"/>
            <a:ext cx="7924800" cy="636814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3314" name="Picture 2" descr="C:\Users\sastry\Desktop\bronstedbas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476" y="578206"/>
            <a:ext cx="7619048" cy="570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11266" name="Picture 2" descr="C:\Users\sastry\Desktop\Relative-strength-of-acids-and-bases-defination-and-table-1024x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14338" name="Picture 2" descr="C:\Users\sastry\Desktop\strength-of-acids-and-bases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61" y="152400"/>
            <a:ext cx="8322504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2290" name="Picture 2" descr="C:\Users\sastry\Desktop\vce-chemistry-acids-bases-concentration-v-strength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991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relative strengths of acids </a:t>
            </a:r>
            <a:r>
              <a:rPr lang="en-US" dirty="0" smtClean="0"/>
              <a:t>may be quantified by measuring their equilibrium constants in aqueous solutions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In solutions of the same concentration, stronger acids ionize to a greater extent, and so yield higher concentrations of hydronium ions than do weaker acids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equilibrium constant for an acid is called the </a:t>
            </a:r>
            <a:r>
              <a:rPr lang="en-US" b="1" dirty="0" smtClean="0"/>
              <a:t>acid-ionization constant, </a:t>
            </a:r>
            <a:r>
              <a:rPr lang="en-US" b="1" i="1" dirty="0" smtClean="0"/>
              <a:t>K</a:t>
            </a:r>
            <a:r>
              <a:rPr lang="en-US" b="1" baseline="-25000" dirty="0" smtClean="0"/>
              <a:t>a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the reaction of an acid HA:</a:t>
            </a:r>
          </a:p>
          <a:p>
            <a:r>
              <a:rPr lang="en-US" dirty="0" smtClean="0"/>
              <a:t>			HA(</a:t>
            </a:r>
            <a:r>
              <a:rPr lang="en-US" i="1" dirty="0" smtClean="0"/>
              <a:t>aq</a:t>
            </a:r>
            <a:r>
              <a:rPr lang="en-US" dirty="0" smtClean="0"/>
              <a:t>)    +     H</a:t>
            </a:r>
            <a:r>
              <a:rPr lang="en-US" sz="1600" dirty="0" smtClean="0"/>
              <a:t>2</a:t>
            </a:r>
            <a:r>
              <a:rPr lang="en-US" dirty="0" smtClean="0"/>
              <a:t>O(</a:t>
            </a:r>
            <a:r>
              <a:rPr lang="en-US" i="1" dirty="0" smtClean="0"/>
              <a:t>l</a:t>
            </a:r>
            <a:r>
              <a:rPr lang="en-US" dirty="0" smtClean="0"/>
              <a:t>)    ⇌    H</a:t>
            </a:r>
            <a:r>
              <a:rPr lang="en-US" sz="1600" dirty="0" smtClean="0"/>
              <a:t>3</a:t>
            </a:r>
            <a:r>
              <a:rPr lang="en-US" dirty="0" smtClean="0"/>
              <a:t>O</a:t>
            </a:r>
            <a:r>
              <a:rPr lang="en-US" dirty="0" smtClean="0"/>
              <a:t>+(</a:t>
            </a:r>
            <a:r>
              <a:rPr lang="en-US" i="1" dirty="0" smtClean="0"/>
              <a:t>aq</a:t>
            </a:r>
            <a:r>
              <a:rPr lang="en-US" dirty="0" smtClean="0"/>
              <a:t>)    +    A</a:t>
            </a:r>
            <a:r>
              <a:rPr lang="en-US" dirty="0" smtClean="0"/>
              <a:t>−(</a:t>
            </a:r>
            <a:r>
              <a:rPr lang="en-US" i="1" dirty="0" smtClean="0"/>
              <a:t>aq</a:t>
            </a:r>
            <a:r>
              <a:rPr lang="en-US" dirty="0" smtClean="0"/>
              <a:t>),</a:t>
            </a:r>
          </a:p>
          <a:p>
            <a:endParaRPr lang="en-US" dirty="0" smtClean="0"/>
          </a:p>
          <a:p>
            <a:r>
              <a:rPr lang="en-US" dirty="0" smtClean="0"/>
              <a:t>the acid ionization constant is written</a:t>
            </a:r>
          </a:p>
          <a:p>
            <a:r>
              <a:rPr lang="en-US" i="1" dirty="0" smtClean="0"/>
              <a:t>			K</a:t>
            </a:r>
            <a:r>
              <a:rPr lang="en-US" dirty="0" smtClean="0"/>
              <a:t>a</a:t>
            </a:r>
            <a:r>
              <a:rPr lang="en-US" dirty="0" smtClean="0"/>
              <a:t>=[H3O+][A−</a:t>
            </a:r>
            <a:r>
              <a:rPr lang="en-US" dirty="0" smtClean="0"/>
              <a:t>]   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                                  [</a:t>
            </a:r>
            <a:r>
              <a:rPr lang="en-US" dirty="0" smtClean="0"/>
              <a:t>HA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larger the </a:t>
            </a:r>
            <a:r>
              <a:rPr lang="en-US" i="1" dirty="0" smtClean="0"/>
              <a:t>K</a:t>
            </a:r>
            <a:r>
              <a:rPr lang="en-US" baseline="-25000" dirty="0" smtClean="0"/>
              <a:t>a</a:t>
            </a:r>
            <a:r>
              <a:rPr lang="en-US" dirty="0" smtClean="0"/>
              <a:t> of an acid, the larger the concentration of H</a:t>
            </a:r>
            <a:r>
              <a:rPr lang="en-US" sz="1600" dirty="0" smtClean="0"/>
              <a:t>3</a:t>
            </a:r>
            <a:r>
              <a:rPr lang="en-US" dirty="0" smtClean="0"/>
              <a:t>O+ and A</a:t>
            </a:r>
            <a:r>
              <a:rPr lang="en-US" baseline="30000" dirty="0" smtClean="0"/>
              <a:t>−</a:t>
            </a:r>
            <a:r>
              <a:rPr lang="en-US" dirty="0" smtClean="0"/>
              <a:t> relative to the concentration of the nonionized acid, HA, in an equilibrium mixture, and the stronger the acid.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/>
              <a:t>acid is classified as “strong” when it undergoes complete ionization,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Acids </a:t>
            </a:r>
            <a:r>
              <a:rPr lang="en-US" dirty="0" smtClean="0"/>
              <a:t>that are partially ionized are called “weak</a:t>
            </a:r>
            <a:r>
              <a:rPr lang="en-US" dirty="0" smtClean="0"/>
              <a:t>,”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41148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rved Down Arrow 6"/>
          <p:cNvSpPr/>
          <p:nvPr/>
        </p:nvSpPr>
        <p:spPr>
          <a:xfrm>
            <a:off x="2971800" y="2667000"/>
            <a:ext cx="16002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4953000"/>
            <a:ext cx="20574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05600" y="5257800"/>
            <a:ext cx="2209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62200" y="5715000"/>
            <a:ext cx="609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9200" y="5791200"/>
            <a:ext cx="1676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76800" y="2514600"/>
            <a:ext cx="2362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04800" y="382488"/>
            <a:ext cx="7605949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Another measure of the strength of an acid is its percent ionization.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424242"/>
              </a:solidFill>
              <a:latin typeface="Neue Helvetica W01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The 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percent ionization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 of a weak acid is defined in terms of the composition of an equilibrium mixture: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424242"/>
              </a:solidFill>
              <a:latin typeface="MathJax_Main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% ionization   =   [H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O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]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eq     </a:t>
            </a:r>
            <a:r>
              <a:rPr lang="en-US" sz="2000" dirty="0" smtClean="0">
                <a:solidFill>
                  <a:srgbClr val="424242"/>
                </a:solidFill>
                <a:latin typeface="MathJax_Main"/>
                <a:cs typeface="Arial" pitchFamily="34" charset="0"/>
              </a:rPr>
              <a:t>×</a:t>
            </a:r>
            <a:r>
              <a:rPr lang="en-US" sz="2000" dirty="0" smtClean="0">
                <a:solidFill>
                  <a:srgbClr val="424242"/>
                </a:solidFill>
                <a:latin typeface="MathJax_Main"/>
                <a:cs typeface="Arial" pitchFamily="34" charset="0"/>
              </a:rPr>
              <a:t>100</a:t>
            </a:r>
            <a:r>
              <a:rPr lang="en-US" sz="1400" dirty="0" smtClean="0">
                <a:solidFill>
                  <a:srgbClr val="424242"/>
                </a:solidFill>
                <a:latin typeface="Neue Helvetica W01"/>
                <a:cs typeface="Arial" pitchFamily="34" charset="0"/>
              </a:rPr>
              <a:t>%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MathJax_Main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rgbClr val="424242"/>
                </a:solidFill>
                <a:latin typeface="MathJax_Main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424242"/>
                </a:solidFill>
                <a:latin typeface="MathJax_Main"/>
                <a:cs typeface="Arial" pitchFamily="34" charset="0"/>
              </a:rPr>
              <a:t>  			   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[HA]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0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29000" y="2971800"/>
            <a:ext cx="1447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086_eic115titrationdifficultiesdiagram_7755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-1"/>
            <a:ext cx="8458200" cy="6625589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228600" y="241756"/>
            <a:ext cx="8763000" cy="61247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 the relative strength of a base is reflected in the magnitude of its 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base-ionization constant (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K</a:t>
            </a:r>
            <a:r>
              <a:rPr kumimoji="0" lang="en-US" sz="1200" b="1" i="0" u="none" strike="noStrike" cap="none" normalizeH="0" baseline="-3000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b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 in aqueous solutions.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424242"/>
              </a:solidFill>
              <a:latin typeface="Neue Helvetica W01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In solutions of the same concentration, stronger bases ionize to a greater extent, and so yield higher hydroxide ion concentrations than do weaker bases.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424242"/>
              </a:solidFill>
              <a:latin typeface="Neue Helvetica W01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 A stronger base has a larger ionization constant than does a weaker base. For the reaction of a base, B: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B(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th-italic"/>
                <a:cs typeface="Arial" pitchFamily="34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)    +     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O(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th-italic"/>
                <a:cs typeface="Arial" pitchFamily="34" charset="0"/>
              </a:rPr>
              <a:t>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)    ⇌    HB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th-italic"/>
                <a:cs typeface="Arial" pitchFamily="34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)   +   OH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−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th-italic"/>
                <a:cs typeface="Arial" pitchFamily="34" charset="0"/>
              </a:rPr>
              <a:t>aq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),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424242"/>
              </a:solidFill>
              <a:effectLst/>
              <a:latin typeface="Neue Helvetica W01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Neue Helvetica W01"/>
                <a:cs typeface="Arial" pitchFamily="34" charset="0"/>
              </a:rPr>
              <a:t>the ionization constant is written 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rgbClr val="424242"/>
              </a:solidFill>
              <a:latin typeface="Neue Helvetica W01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th-italic"/>
                <a:cs typeface="Arial" pitchFamily="34" charset="0"/>
              </a:rPr>
              <a:t>                              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=[HB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+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]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Size1"/>
                <a:cs typeface="Arial" pitchFamily="34" charset="0"/>
              </a:rPr>
              <a:t>[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OH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−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Size1"/>
                <a:cs typeface="Arial" pitchFamily="34" charset="0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424242"/>
                </a:solidFill>
                <a:latin typeface="MathJax_Size1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424242"/>
                </a:solidFill>
                <a:latin typeface="MathJax_Size1"/>
                <a:cs typeface="Arial" pitchFamily="34" charset="0"/>
              </a:rPr>
              <a:t>                               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424242"/>
                </a:solidFill>
                <a:effectLst/>
                <a:latin typeface="MathJax_Main"/>
                <a:cs typeface="Arial" pitchFamily="34" charset="0"/>
              </a:rPr>
              <a:t>[B]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4648200"/>
            <a:ext cx="1828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rved Down Arrow 6"/>
          <p:cNvSpPr/>
          <p:nvPr/>
        </p:nvSpPr>
        <p:spPr>
          <a:xfrm rot="10800000">
            <a:off x="380875" y="3191042"/>
            <a:ext cx="2133955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598" y="228601"/>
          <a:ext cx="7391402" cy="6324599"/>
        </p:xfrm>
        <a:graphic>
          <a:graphicData uri="http://schemas.openxmlformats.org/drawingml/2006/table">
            <a:tbl>
              <a:tblPr/>
              <a:tblGrid>
                <a:gridCol w="3695701"/>
                <a:gridCol w="3695701"/>
              </a:tblGrid>
              <a:tr h="33267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dirty="0">
                          <a:latin typeface="inherit"/>
                        </a:rPr>
                        <a:t>Type</a:t>
                      </a:r>
                    </a:p>
                  </a:txBody>
                  <a:tcPr marL="59712" marR="59712" marT="29856" marB="11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>
                          <a:latin typeface="inherit"/>
                        </a:rPr>
                        <a:t>Examples</a:t>
                      </a:r>
                    </a:p>
                  </a:txBody>
                  <a:tcPr marL="59712" marR="59712" marT="29856" marB="1194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6633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dirty="0">
                          <a:latin typeface="inherit"/>
                        </a:rPr>
                        <a:t>Strong Acids</a:t>
                      </a:r>
                      <a:endParaRPr lang="en-US" sz="1100" dirty="0"/>
                    </a:p>
                  </a:txBody>
                  <a:tcPr marL="59712" marR="59712" marT="29856" marB="29856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/>
                        <a:t>hydrochloric acid (HCl), sulfuric acid (H</a:t>
                      </a:r>
                      <a:r>
                        <a:rPr lang="en-US" sz="1100">
                          <a:latin typeface="KaTeX_Main"/>
                        </a:rPr>
                        <a:t>_{2}</a:t>
                      </a:r>
                      <a:r>
                        <a:rPr lang="en-US" sz="1100">
                          <a:latin typeface="inherit"/>
                        </a:rPr>
                        <a:t>2​</a:t>
                      </a:r>
                      <a:r>
                        <a:rPr lang="en-US" sz="1100"/>
                        <a:t>start subscript, 2, end subscriptSO</a:t>
                      </a:r>
                      <a:r>
                        <a:rPr lang="en-US" sz="1100">
                          <a:latin typeface="KaTeX_Main"/>
                        </a:rPr>
                        <a:t>_{4}</a:t>
                      </a:r>
                      <a:r>
                        <a:rPr lang="en-US" sz="1100">
                          <a:latin typeface="inherit"/>
                        </a:rPr>
                        <a:t>4​</a:t>
                      </a:r>
                      <a:r>
                        <a:rPr lang="en-US" sz="1100"/>
                        <a:t>start subscript, 4, end subscript), nitric acid (HNO</a:t>
                      </a:r>
                      <a:r>
                        <a:rPr lang="en-US" sz="1100">
                          <a:latin typeface="KaTeX_Main"/>
                        </a:rPr>
                        <a:t>_{3}</a:t>
                      </a:r>
                      <a:r>
                        <a:rPr lang="en-US" sz="1100">
                          <a:latin typeface="inherit"/>
                        </a:rPr>
                        <a:t>3​</a:t>
                      </a:r>
                      <a:r>
                        <a:rPr lang="en-US" sz="1100"/>
                        <a:t>start subscript, 3, end subscript)</a:t>
                      </a:r>
                    </a:p>
                  </a:txBody>
                  <a:tcPr marL="59712" marR="59712" marT="29856" marB="29856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169870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 dirty="0">
                          <a:latin typeface="inherit"/>
                        </a:rPr>
                        <a:t>Weak Acids</a:t>
                      </a:r>
                      <a:endParaRPr lang="en-US" sz="1100" dirty="0"/>
                    </a:p>
                  </a:txBody>
                  <a:tcPr marL="59712" marR="59712" marT="29856" marB="29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/>
                        <a:t>acetic acid (CH</a:t>
                      </a:r>
                      <a:r>
                        <a:rPr lang="en-US" sz="1100">
                          <a:latin typeface="KaTeX_Main"/>
                        </a:rPr>
                        <a:t>_{3}</a:t>
                      </a:r>
                      <a:r>
                        <a:rPr lang="en-US" sz="1100">
                          <a:latin typeface="inherit"/>
                        </a:rPr>
                        <a:t>3​</a:t>
                      </a:r>
                      <a:r>
                        <a:rPr lang="en-US" sz="1100"/>
                        <a:t>start subscript, 3, end subscriptCOOH), hydrofluoric acid (HF), oxalic acid (COOH)</a:t>
                      </a:r>
                      <a:r>
                        <a:rPr lang="en-US" sz="1100">
                          <a:latin typeface="KaTeX_Main"/>
                        </a:rPr>
                        <a:t>_{2}</a:t>
                      </a:r>
                      <a:r>
                        <a:rPr lang="en-US" sz="1100">
                          <a:latin typeface="inherit"/>
                        </a:rPr>
                        <a:t>2​</a:t>
                      </a:r>
                      <a:r>
                        <a:rPr lang="en-US" sz="1100"/>
                        <a:t>start subscript, 2, end subscript</a:t>
                      </a:r>
                    </a:p>
                  </a:txBody>
                  <a:tcPr marL="59712" marR="59712" marT="29856" marB="29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9581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>
                          <a:latin typeface="inherit"/>
                        </a:rPr>
                        <a:t>Strong Bases</a:t>
                      </a:r>
                      <a:endParaRPr lang="en-US" sz="1100"/>
                    </a:p>
                  </a:txBody>
                  <a:tcPr marL="59712" marR="59712" marT="29856" marB="29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/>
                        <a:t>sodium hydroxide (NaOH), potassium hydroxide (KOH), lithium hydroxide (LiOH)</a:t>
                      </a:r>
                    </a:p>
                  </a:txBody>
                  <a:tcPr marL="59712" marR="59712" marT="29856" marB="29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</a:tr>
              <a:tr h="14310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b="1">
                          <a:latin typeface="inherit"/>
                        </a:rPr>
                        <a:t>Weak Bases</a:t>
                      </a:r>
                      <a:endParaRPr lang="en-US" sz="1100"/>
                    </a:p>
                  </a:txBody>
                  <a:tcPr marL="59712" marR="59712" marT="29856" marB="29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100" dirty="0"/>
                        <a:t>ammonium hydroxide (NH</a:t>
                      </a:r>
                      <a:r>
                        <a:rPr lang="en-US" sz="1100" dirty="0">
                          <a:latin typeface="KaTeX_Main"/>
                        </a:rPr>
                        <a:t>_{4}</a:t>
                      </a:r>
                      <a:r>
                        <a:rPr lang="en-US" sz="1100" dirty="0">
                          <a:latin typeface="inherit"/>
                        </a:rPr>
                        <a:t>4​</a:t>
                      </a:r>
                      <a:r>
                        <a:rPr lang="en-US" sz="1100" dirty="0"/>
                        <a:t>start subscript, 4, end </a:t>
                      </a:r>
                      <a:r>
                        <a:rPr lang="en-US" sz="1100" dirty="0" err="1"/>
                        <a:t>subscriptOH</a:t>
                      </a:r>
                      <a:r>
                        <a:rPr lang="en-US" sz="1100" dirty="0"/>
                        <a:t>), ammonia (NH</a:t>
                      </a:r>
                      <a:r>
                        <a:rPr lang="en-US" sz="1100" dirty="0">
                          <a:latin typeface="KaTeX_Main"/>
                        </a:rPr>
                        <a:t>_{3}</a:t>
                      </a:r>
                      <a:r>
                        <a:rPr lang="en-US" sz="1100" dirty="0">
                          <a:latin typeface="inherit"/>
                        </a:rPr>
                        <a:t>3​</a:t>
                      </a:r>
                      <a:r>
                        <a:rPr lang="en-US" sz="1100" dirty="0"/>
                        <a:t>start subscript, 3, end subscript)</a:t>
                      </a:r>
                    </a:p>
                  </a:txBody>
                  <a:tcPr marL="59712" marR="59712" marT="29856" marB="298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122" name="Picture 2" descr="C:\Users\sastry\Desktop\Methods+of+acid-base+titration+or+acid–base+titrimetry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146" name="Picture 2" descr="C:\Users\sastry\Desktop\1607887937.jpg"/>
          <p:cNvPicPr>
            <a:picLocks noChangeAspect="1" noChangeArrowheads="1"/>
          </p:cNvPicPr>
          <p:nvPr/>
        </p:nvPicPr>
        <p:blipFill>
          <a:blip r:embed="rId2" cstate="print"/>
          <a:srcRect t="58889" b="11212"/>
          <a:stretch>
            <a:fillRect/>
          </a:stretch>
        </p:blipFill>
        <p:spPr bwMode="auto">
          <a:xfrm>
            <a:off x="0" y="0"/>
            <a:ext cx="8896865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170" name="Picture 2" descr="C:\Users\sastry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1534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6146" name="Picture 2" descr="C:\Users\sastry\Desktop\https___haygot.s3.amazonaws.com_443_cheatsheet_15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5124" name="Picture 4" descr="C:\Users\sastry\Desktop\neutralization-titration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8046"/>
            <a:ext cx="8382000" cy="62930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20" y="381001"/>
            <a:ext cx="8797180" cy="612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68</a:t>
            </a:fld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7772400" cy="59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4829"/>
            <a:ext cx="8079505" cy="642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itration curves &amp; equivalence point (article) | Khan Academ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REBLTC1403c17p3fig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"/>
            <a:ext cx="8458200" cy="6553200"/>
          </a:xfrm>
          <a:prstGeom prst="rect">
            <a:avLst/>
          </a:prstGeom>
        </p:spPr>
      </p:pic>
      <p:pic>
        <p:nvPicPr>
          <p:cNvPr id="4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399"/>
            <a:ext cx="7315200" cy="54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8194" name="Picture 2" descr="C:\Users\sastry\Desktop\summa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01000" cy="596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1026" name="Picture 2" descr="C:\Users\sastry\Desktop\theory-of-indicatorschoice-of-indicatoracid-base-indicator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5256"/>
            <a:ext cx="8326957" cy="625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74</a:t>
            </a:fld>
            <a:endParaRPr lang="en-US"/>
          </a:p>
        </p:txBody>
      </p:sp>
      <p:pic>
        <p:nvPicPr>
          <p:cNvPr id="2050" name="Picture 2" descr="C:\Users\sastry\Desktop\theory-of-indicatorschoice-of-indicatoracid-base-indicator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5256"/>
            <a:ext cx="8229600" cy="617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93186" name="Picture 2" descr="C:\Users\sastry\Downloads\IMG_6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458200" cy="68580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1143000" y="1828800"/>
            <a:ext cx="4800600" cy="152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5181600" y="2667000"/>
            <a:ext cx="990600" cy="10668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895600" y="4419600"/>
            <a:ext cx="22860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94210" name="Picture 2" descr="C:\Users\sastry\Downloads\IMG_64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  <p:sp>
        <p:nvSpPr>
          <p:cNvPr id="5" name="Left Brace 4"/>
          <p:cNvSpPr/>
          <p:nvPr/>
        </p:nvSpPr>
        <p:spPr>
          <a:xfrm>
            <a:off x="533400" y="2362200"/>
            <a:ext cx="914400" cy="10668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92162" name="Picture 2" descr="C:\Users\sastry\Downloads\IMG_6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</p:spPr>
      </p:pic>
      <p:sp>
        <p:nvSpPr>
          <p:cNvPr id="5" name="Right Brace 4"/>
          <p:cNvSpPr/>
          <p:nvPr/>
        </p:nvSpPr>
        <p:spPr>
          <a:xfrm>
            <a:off x="6934200" y="762000"/>
            <a:ext cx="1143000" cy="160020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457200" y="4724400"/>
            <a:ext cx="609600" cy="9144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3074" name="Picture 2" descr="C:\Users\sastry\Desktop\theory-of-indicatorschoice-of-indicatoracid-base-indicator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458200" cy="6350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79</a:t>
            </a:fld>
            <a:endParaRPr lang="en-US"/>
          </a:p>
        </p:txBody>
      </p:sp>
      <p:pic>
        <p:nvPicPr>
          <p:cNvPr id="4098" name="Picture 2" descr="C:\Users\sastry\Desktop\theory-of-indicatorschoice-of-indicatoracid-base-indicator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153400" cy="6121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991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21242C"/>
                </a:solidFill>
                <a:effectLst/>
                <a:latin typeface="Lato"/>
                <a:cs typeface="Arial" pitchFamily="34" charset="0"/>
              </a:rPr>
              <a:t/>
            </a:r>
            <a:b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21242C"/>
                </a:solidFill>
                <a:effectLst/>
                <a:latin typeface="Lato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21242C"/>
                </a:solidFill>
                <a:effectLst/>
                <a:latin typeface="Lato"/>
                <a:cs typeface="Arial" pitchFamily="34" charset="0"/>
              </a:rPr>
              <a:t/>
            </a:r>
            <a:br>
              <a:rPr kumimoji="0" lang="en-US" sz="1500" b="0" i="0" u="none" strike="noStrike" cap="none" normalizeH="0" baseline="0" smtClean="0">
                <a:ln>
                  <a:noFill/>
                </a:ln>
                <a:solidFill>
                  <a:srgbClr val="21242C"/>
                </a:solidFill>
                <a:effectLst/>
                <a:latin typeface="Lato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AutoShape 4" descr="Titration curve of weak acid / strong base and strong acid / strong base"/>
          <p:cNvSpPr>
            <a:spLocks noChangeAspect="1" noChangeArrowheads="1"/>
          </p:cNvSpPr>
          <p:nvPr/>
        </p:nvSpPr>
        <p:spPr bwMode="auto">
          <a:xfrm>
            <a:off x="155575" y="-635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8763000" cy="6248400"/>
          </a:xfrm>
          <a:prstGeom prst="rect">
            <a:avLst/>
          </a:prstGeom>
        </p:spPr>
      </p:pic>
      <p:pic>
        <p:nvPicPr>
          <p:cNvPr id="3" name="Picture 5" descr="downlo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76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9B427-8BDB-4FE3-90D9-0CD150E626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Department of Pharmaceutical Chemistry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733</Words>
  <Application>Microsoft Office PowerPoint</Application>
  <PresentationFormat>On-screen Show (4:3)</PresentationFormat>
  <Paragraphs>264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sastry</dc:creator>
  <cp:lastModifiedBy>sastry</cp:lastModifiedBy>
  <cp:revision>40</cp:revision>
  <dcterms:created xsi:type="dcterms:W3CDTF">2021-01-06T07:56:42Z</dcterms:created>
  <dcterms:modified xsi:type="dcterms:W3CDTF">2021-01-25T10:38:51Z</dcterms:modified>
</cp:coreProperties>
</file>